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6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5.jpg" ContentType="image/jpeg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tags/tag16.xml" ContentType="application/vnd.openxmlformats-officedocument.presentationml.tags+xml"/>
  <Override PartName="/ppt/notesSlides/notesSlide24.xml" ContentType="application/vnd.openxmlformats-officedocument.presentationml.notesSlide+xml"/>
  <Override PartName="/ppt/tags/tag17.xml" ContentType="application/vnd.openxmlformats-officedocument.presentationml.tags+xml"/>
  <Override PartName="/ppt/notesSlides/notesSlide25.xml" ContentType="application/vnd.openxmlformats-officedocument.presentationml.notesSlide+xml"/>
  <Override PartName="/ppt/tags/tag18.xml" ContentType="application/vnd.openxmlformats-officedocument.presentationml.tags+xml"/>
  <Override PartName="/ppt/notesSlides/notesSlide26.xml" ContentType="application/vnd.openxmlformats-officedocument.presentationml.notesSlide+xml"/>
  <Override PartName="/ppt/tags/tag19.xml" ContentType="application/vnd.openxmlformats-officedocument.presentationml.tags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notesSlides/notesSlide31.xml" ContentType="application/vnd.openxmlformats-officedocument.presentationml.notesSlide+xml"/>
  <Override PartName="/ppt/tags/tag24.xml" ContentType="application/vnd.openxmlformats-officedocument.presentationml.tags+xml"/>
  <Override PartName="/ppt/notesSlides/notesSlide32.xml" ContentType="application/vnd.openxmlformats-officedocument.presentationml.notesSlide+xml"/>
  <Override PartName="/ppt/tags/tag25.xml" ContentType="application/vnd.openxmlformats-officedocument.presentationml.tags+xml"/>
  <Override PartName="/ppt/notesSlides/notesSlide33.xml" ContentType="application/vnd.openxmlformats-officedocument.presentationml.notesSlide+xml"/>
  <Override PartName="/ppt/tags/tag26.xml" ContentType="application/vnd.openxmlformats-officedocument.presentationml.tags+xml"/>
  <Override PartName="/ppt/notesSlides/notesSlide34.xml" ContentType="application/vnd.openxmlformats-officedocument.presentationml.notesSlide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ppt/tags/tag28.xml" ContentType="application/vnd.openxmlformats-officedocument.presentationml.tags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tags/tag35.xml" ContentType="application/vnd.openxmlformats-officedocument.presentationml.tags+xml"/>
  <Override PartName="/ppt/notesSlides/notesSlide43.xml" ContentType="application/vnd.openxmlformats-officedocument.presentationml.notesSlide+xml"/>
  <Override PartName="/ppt/tags/tag3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06" r:id="rId2"/>
    <p:sldId id="311" r:id="rId3"/>
    <p:sldId id="331" r:id="rId4"/>
    <p:sldId id="297" r:id="rId5"/>
    <p:sldId id="287" r:id="rId6"/>
    <p:sldId id="309" r:id="rId7"/>
    <p:sldId id="310" r:id="rId8"/>
    <p:sldId id="327" r:id="rId9"/>
    <p:sldId id="315" r:id="rId10"/>
    <p:sldId id="314" r:id="rId11"/>
    <p:sldId id="332" r:id="rId12"/>
    <p:sldId id="326" r:id="rId13"/>
    <p:sldId id="328" r:id="rId14"/>
    <p:sldId id="312" r:id="rId15"/>
    <p:sldId id="317" r:id="rId16"/>
    <p:sldId id="329" r:id="rId17"/>
    <p:sldId id="318" r:id="rId18"/>
    <p:sldId id="330" r:id="rId19"/>
    <p:sldId id="319" r:id="rId20"/>
    <p:sldId id="320" r:id="rId21"/>
    <p:sldId id="321" r:id="rId22"/>
    <p:sldId id="322" r:id="rId23"/>
    <p:sldId id="323" r:id="rId24"/>
    <p:sldId id="324" r:id="rId25"/>
    <p:sldId id="333" r:id="rId26"/>
    <p:sldId id="336" r:id="rId27"/>
    <p:sldId id="335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3" r:id="rId44"/>
    <p:sldId id="352" r:id="rId45"/>
    <p:sldId id="295" r:id="rId46"/>
  </p:sldIdLst>
  <p:sldSz cx="9144000" cy="5143500" type="screen16x9"/>
  <p:notesSz cx="6858000" cy="9144000"/>
  <p:custDataLst>
    <p:tags r:id="rId4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瑜" initials="周" lastIdx="1" clrIdx="0">
    <p:extLst>
      <p:ext uri="{19B8F6BF-5375-455C-9EA6-DF929625EA0E}">
        <p15:presenceInfo xmlns:p15="http://schemas.microsoft.com/office/powerpoint/2012/main" userId="c856bb4c595784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42D"/>
    <a:srgbClr val="253C8E"/>
    <a:srgbClr val="0066FF"/>
    <a:srgbClr val="D94E60"/>
    <a:srgbClr val="E78D98"/>
    <a:srgbClr val="A51E28"/>
    <a:srgbClr val="F7F7F7"/>
    <a:srgbClr val="F2F2F2"/>
    <a:srgbClr val="FDFDFD"/>
    <a:srgbClr val="CB1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4B469-E1E8-4D92-A967-F0C97C20E5DF}" v="5" dt="2025-04-14T12:11:56.6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 autoAdjust="0"/>
    <p:restoredTop sz="79587" autoAdjust="0"/>
  </p:normalViewPr>
  <p:slideViewPr>
    <p:cSldViewPr>
      <p:cViewPr varScale="1">
        <p:scale>
          <a:sx n="98" d="100"/>
          <a:sy n="98" d="100"/>
        </p:scale>
        <p:origin x="5449" y="8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dcxs" userId="f53f700a-6709-4045-8975-3edaa594be1c" providerId="ADAL" clId="{D8913B2F-A9AE-4AAB-B93E-3AB5C60D303B}"/>
    <pc:docChg chg="undo redo custSel addSld modSld">
      <pc:chgData name="pdcxs" userId="f53f700a-6709-4045-8975-3edaa594be1c" providerId="ADAL" clId="{D8913B2F-A9AE-4AAB-B93E-3AB5C60D303B}" dt="2024-02-26T07:14:39.697" v="110" actId="20577"/>
      <pc:docMkLst>
        <pc:docMk/>
      </pc:docMkLst>
      <pc:sldChg chg="delSp mod">
        <pc:chgData name="pdcxs" userId="f53f700a-6709-4045-8975-3edaa594be1c" providerId="ADAL" clId="{D8913B2F-A9AE-4AAB-B93E-3AB5C60D303B}" dt="2024-02-26T07:00:56.663" v="24" actId="478"/>
        <pc:sldMkLst>
          <pc:docMk/>
          <pc:sldMk cId="3622210617" sldId="311"/>
        </pc:sldMkLst>
      </pc:sldChg>
      <pc:sldChg chg="modSp mod">
        <pc:chgData name="pdcxs" userId="f53f700a-6709-4045-8975-3edaa594be1c" providerId="ADAL" clId="{D8913B2F-A9AE-4AAB-B93E-3AB5C60D303B}" dt="2024-02-26T07:02:14.898" v="28" actId="20577"/>
        <pc:sldMkLst>
          <pc:docMk/>
          <pc:sldMk cId="3685607098" sldId="320"/>
        </pc:sldMkLst>
      </pc:sldChg>
      <pc:sldChg chg="modSp mod">
        <pc:chgData name="pdcxs" userId="f53f700a-6709-4045-8975-3edaa594be1c" providerId="ADAL" clId="{D8913B2F-A9AE-4AAB-B93E-3AB5C60D303B}" dt="2024-02-26T07:02:39.130" v="32" actId="1076"/>
        <pc:sldMkLst>
          <pc:docMk/>
          <pc:sldMk cId="3463788805" sldId="330"/>
        </pc:sldMkLst>
      </pc:sldChg>
      <pc:sldChg chg="addSp delSp modSp add mod">
        <pc:chgData name="pdcxs" userId="f53f700a-6709-4045-8975-3edaa594be1c" providerId="ADAL" clId="{D8913B2F-A9AE-4AAB-B93E-3AB5C60D303B}" dt="2024-02-26T07:00:45.964" v="23" actId="20577"/>
        <pc:sldMkLst>
          <pc:docMk/>
          <pc:sldMk cId="3467366934" sldId="331"/>
        </pc:sldMkLst>
      </pc:sldChg>
      <pc:sldChg chg="addSp delSp modSp add mod">
        <pc:chgData name="pdcxs" userId="f53f700a-6709-4045-8975-3edaa594be1c" providerId="ADAL" clId="{D8913B2F-A9AE-4AAB-B93E-3AB5C60D303B}" dt="2024-02-26T07:10:00.915" v="100"/>
        <pc:sldMkLst>
          <pc:docMk/>
          <pc:sldMk cId="3697407741" sldId="332"/>
        </pc:sldMkLst>
      </pc:sldChg>
      <pc:sldChg chg="modSp add mod">
        <pc:chgData name="pdcxs" userId="f53f700a-6709-4045-8975-3edaa594be1c" providerId="ADAL" clId="{D8913B2F-A9AE-4AAB-B93E-3AB5C60D303B}" dt="2024-02-26T07:14:39.697" v="110" actId="20577"/>
        <pc:sldMkLst>
          <pc:docMk/>
          <pc:sldMk cId="2277804953" sldId="333"/>
        </pc:sldMkLst>
      </pc:sldChg>
    </pc:docChg>
  </pc:docChgLst>
  <pc:docChgLst>
    <pc:chgData name="pdcxs" userId="f53f700a-6709-4045-8975-3edaa594be1c" providerId="ADAL" clId="{26DCE2EA-2002-4D17-B122-14075D7A62BE}"/>
    <pc:docChg chg="undo custSel modSld">
      <pc:chgData name="pdcxs" userId="f53f700a-6709-4045-8975-3edaa594be1c" providerId="ADAL" clId="{26DCE2EA-2002-4D17-B122-14075D7A62BE}" dt="2023-02-20T12:37:14.666" v="14" actId="6549"/>
      <pc:docMkLst>
        <pc:docMk/>
      </pc:docMkLst>
      <pc:sldChg chg="modSp mod">
        <pc:chgData name="pdcxs" userId="f53f700a-6709-4045-8975-3edaa594be1c" providerId="ADAL" clId="{26DCE2EA-2002-4D17-B122-14075D7A62BE}" dt="2023-02-20T12:32:03.462" v="8" actId="20577"/>
        <pc:sldMkLst>
          <pc:docMk/>
          <pc:sldMk cId="753176371" sldId="306"/>
        </pc:sldMkLst>
      </pc:sldChg>
      <pc:sldChg chg="modSp mod">
        <pc:chgData name="pdcxs" userId="f53f700a-6709-4045-8975-3edaa594be1c" providerId="ADAL" clId="{26DCE2EA-2002-4D17-B122-14075D7A62BE}" dt="2023-02-20T12:37:14.666" v="14" actId="6549"/>
        <pc:sldMkLst>
          <pc:docMk/>
          <pc:sldMk cId="704356379" sldId="317"/>
        </pc:sldMkLst>
      </pc:sldChg>
    </pc:docChg>
  </pc:docChgLst>
  <pc:docChgLst>
    <pc:chgData name="pdcxs" userId="f53f700a-6709-4045-8975-3edaa594be1c" providerId="ADAL" clId="{59897793-C475-471A-BFB0-CB2BC6889A73}"/>
    <pc:docChg chg="undo custSel addSld delSld modSld sldOrd">
      <pc:chgData name="pdcxs" userId="f53f700a-6709-4045-8975-3edaa594be1c" providerId="ADAL" clId="{59897793-C475-471A-BFB0-CB2BC6889A73}" dt="2024-02-26T15:41:11.437" v="1525" actId="20577"/>
      <pc:docMkLst>
        <pc:docMk/>
      </pc:docMkLst>
      <pc:sldChg chg="new del">
        <pc:chgData name="pdcxs" userId="f53f700a-6709-4045-8975-3edaa594be1c" providerId="ADAL" clId="{59897793-C475-471A-BFB0-CB2BC6889A73}" dt="2024-02-26T14:25:58.721" v="2" actId="47"/>
        <pc:sldMkLst>
          <pc:docMk/>
          <pc:sldMk cId="1865594996" sldId="334"/>
        </pc:sldMkLst>
      </pc:sldChg>
      <pc:sldChg chg="addSp delSp modSp add mod ord modNotesTx">
        <pc:chgData name="pdcxs" userId="f53f700a-6709-4045-8975-3edaa594be1c" providerId="ADAL" clId="{59897793-C475-471A-BFB0-CB2BC6889A73}" dt="2024-02-26T14:35:56.061" v="238" actId="478"/>
        <pc:sldMkLst>
          <pc:docMk/>
          <pc:sldMk cId="2937790872" sldId="335"/>
        </pc:sldMkLst>
      </pc:sldChg>
      <pc:sldChg chg="delSp add mod">
        <pc:chgData name="pdcxs" userId="f53f700a-6709-4045-8975-3edaa594be1c" providerId="ADAL" clId="{59897793-C475-471A-BFB0-CB2BC6889A73}" dt="2024-02-26T14:32:52.912" v="166" actId="478"/>
        <pc:sldMkLst>
          <pc:docMk/>
          <pc:sldMk cId="4103774730" sldId="336"/>
        </pc:sldMkLst>
      </pc:sldChg>
      <pc:sldChg chg="addSp delSp modSp add mod modNotesTx">
        <pc:chgData name="pdcxs" userId="f53f700a-6709-4045-8975-3edaa594be1c" providerId="ADAL" clId="{59897793-C475-471A-BFB0-CB2BC6889A73}" dt="2024-02-26T15:41:02.893" v="1523" actId="20577"/>
        <pc:sldMkLst>
          <pc:docMk/>
          <pc:sldMk cId="3343824947" sldId="337"/>
        </pc:sldMkLst>
      </pc:sldChg>
      <pc:sldChg chg="addSp delSp modSp add mod modNotesTx">
        <pc:chgData name="pdcxs" userId="f53f700a-6709-4045-8975-3edaa594be1c" providerId="ADAL" clId="{59897793-C475-471A-BFB0-CB2BC6889A73}" dt="2024-02-26T15:41:07.836" v="1524" actId="20577"/>
        <pc:sldMkLst>
          <pc:docMk/>
          <pc:sldMk cId="596480848" sldId="338"/>
        </pc:sldMkLst>
      </pc:sldChg>
      <pc:sldChg chg="addSp delSp modSp add mod modNotesTx">
        <pc:chgData name="pdcxs" userId="f53f700a-6709-4045-8975-3edaa594be1c" providerId="ADAL" clId="{59897793-C475-471A-BFB0-CB2BC6889A73}" dt="2024-02-26T15:41:11.437" v="1525" actId="20577"/>
        <pc:sldMkLst>
          <pc:docMk/>
          <pc:sldMk cId="1806692602" sldId="339"/>
        </pc:sldMkLst>
      </pc:sldChg>
      <pc:sldChg chg="addSp delSp modSp add mod modNotesTx">
        <pc:chgData name="pdcxs" userId="f53f700a-6709-4045-8975-3edaa594be1c" providerId="ADAL" clId="{59897793-C475-471A-BFB0-CB2BC6889A73}" dt="2024-02-26T15:40:53.703" v="1522" actId="20577"/>
        <pc:sldMkLst>
          <pc:docMk/>
          <pc:sldMk cId="2727638640" sldId="340"/>
        </pc:sldMkLst>
      </pc:sldChg>
      <pc:sldChg chg="addSp delSp modSp add mod modNotesTx">
        <pc:chgData name="pdcxs" userId="f53f700a-6709-4045-8975-3edaa594be1c" providerId="ADAL" clId="{59897793-C475-471A-BFB0-CB2BC6889A73}" dt="2024-02-26T15:40:50.575" v="1521" actId="20577"/>
        <pc:sldMkLst>
          <pc:docMk/>
          <pc:sldMk cId="3581407229" sldId="341"/>
        </pc:sldMkLst>
      </pc:sldChg>
      <pc:sldChg chg="addSp delSp modSp add mod modNotesTx">
        <pc:chgData name="pdcxs" userId="f53f700a-6709-4045-8975-3edaa594be1c" providerId="ADAL" clId="{59897793-C475-471A-BFB0-CB2BC6889A73}" dt="2024-02-26T15:40:47.674" v="1520" actId="20577"/>
        <pc:sldMkLst>
          <pc:docMk/>
          <pc:sldMk cId="2609821412" sldId="342"/>
        </pc:sldMkLst>
      </pc:sldChg>
      <pc:sldChg chg="addSp delSp modSp add mod modNotesTx">
        <pc:chgData name="pdcxs" userId="f53f700a-6709-4045-8975-3edaa594be1c" providerId="ADAL" clId="{59897793-C475-471A-BFB0-CB2BC6889A73}" dt="2024-02-26T15:40:43.977" v="1519" actId="20577"/>
        <pc:sldMkLst>
          <pc:docMk/>
          <pc:sldMk cId="1429478600" sldId="343"/>
        </pc:sldMkLst>
      </pc:sldChg>
      <pc:sldChg chg="add modNotesTx">
        <pc:chgData name="pdcxs" userId="f53f700a-6709-4045-8975-3edaa594be1c" providerId="ADAL" clId="{59897793-C475-471A-BFB0-CB2BC6889A73}" dt="2024-02-26T15:40:39.762" v="1518" actId="20577"/>
        <pc:sldMkLst>
          <pc:docMk/>
          <pc:sldMk cId="118722055" sldId="344"/>
        </pc:sldMkLst>
      </pc:sldChg>
      <pc:sldChg chg="addSp delSp modSp add mod modNotesTx">
        <pc:chgData name="pdcxs" userId="f53f700a-6709-4045-8975-3edaa594be1c" providerId="ADAL" clId="{59897793-C475-471A-BFB0-CB2BC6889A73}" dt="2024-02-26T15:40:36.498" v="1517" actId="20577"/>
        <pc:sldMkLst>
          <pc:docMk/>
          <pc:sldMk cId="2747158706" sldId="345"/>
        </pc:sldMkLst>
      </pc:sldChg>
      <pc:sldChg chg="addSp delSp modSp add mod modNotesTx">
        <pc:chgData name="pdcxs" userId="f53f700a-6709-4045-8975-3edaa594be1c" providerId="ADAL" clId="{59897793-C475-471A-BFB0-CB2BC6889A73}" dt="2024-02-26T15:40:33.481" v="1516" actId="20577"/>
        <pc:sldMkLst>
          <pc:docMk/>
          <pc:sldMk cId="3854107660" sldId="346"/>
        </pc:sldMkLst>
      </pc:sldChg>
      <pc:sldChg chg="addSp delSp modSp add mod modNotesTx">
        <pc:chgData name="pdcxs" userId="f53f700a-6709-4045-8975-3edaa594be1c" providerId="ADAL" clId="{59897793-C475-471A-BFB0-CB2BC6889A73}" dt="2024-02-26T15:40:28.621" v="1515" actId="20577"/>
        <pc:sldMkLst>
          <pc:docMk/>
          <pc:sldMk cId="1616221020" sldId="347"/>
        </pc:sldMkLst>
      </pc:sldChg>
      <pc:sldChg chg="addSp delSp modSp add mod modNotesTx">
        <pc:chgData name="pdcxs" userId="f53f700a-6709-4045-8975-3edaa594be1c" providerId="ADAL" clId="{59897793-C475-471A-BFB0-CB2BC6889A73}" dt="2024-02-26T15:40:25.001" v="1514" actId="20577"/>
        <pc:sldMkLst>
          <pc:docMk/>
          <pc:sldMk cId="2796091982" sldId="348"/>
        </pc:sldMkLst>
      </pc:sldChg>
      <pc:sldChg chg="addSp delSp modSp add mod modNotesTx">
        <pc:chgData name="pdcxs" userId="f53f700a-6709-4045-8975-3edaa594be1c" providerId="ADAL" clId="{59897793-C475-471A-BFB0-CB2BC6889A73}" dt="2024-02-26T15:40:21.632" v="1513" actId="20577"/>
        <pc:sldMkLst>
          <pc:docMk/>
          <pc:sldMk cId="1301021993" sldId="349"/>
        </pc:sldMkLst>
      </pc:sldChg>
      <pc:sldChg chg="addSp delSp modSp add mod modNotesTx">
        <pc:chgData name="pdcxs" userId="f53f700a-6709-4045-8975-3edaa594be1c" providerId="ADAL" clId="{59897793-C475-471A-BFB0-CB2BC6889A73}" dt="2024-02-26T15:40:18.272" v="1512" actId="20577"/>
        <pc:sldMkLst>
          <pc:docMk/>
          <pc:sldMk cId="3428597278" sldId="350"/>
        </pc:sldMkLst>
      </pc:sldChg>
      <pc:sldChg chg="addSp delSp modSp add mod modNotesTx">
        <pc:chgData name="pdcxs" userId="f53f700a-6709-4045-8975-3edaa594be1c" providerId="ADAL" clId="{59897793-C475-471A-BFB0-CB2BC6889A73}" dt="2024-02-26T15:40:15.088" v="1511" actId="20577"/>
        <pc:sldMkLst>
          <pc:docMk/>
          <pc:sldMk cId="102801194" sldId="351"/>
        </pc:sldMkLst>
      </pc:sldChg>
      <pc:sldChg chg="addSp delSp modSp add mod modNotesTx">
        <pc:chgData name="pdcxs" userId="f53f700a-6709-4045-8975-3edaa594be1c" providerId="ADAL" clId="{59897793-C475-471A-BFB0-CB2BC6889A73}" dt="2024-02-26T15:40:09.148" v="1509" actId="20577"/>
        <pc:sldMkLst>
          <pc:docMk/>
          <pc:sldMk cId="567993261" sldId="352"/>
        </pc:sldMkLst>
      </pc:sldChg>
      <pc:sldChg chg="addSp delSp modSp add mod modNotesTx">
        <pc:chgData name="pdcxs" userId="f53f700a-6709-4045-8975-3edaa594be1c" providerId="ADAL" clId="{59897793-C475-471A-BFB0-CB2BC6889A73}" dt="2024-02-26T15:40:12.081" v="1510" actId="20577"/>
        <pc:sldMkLst>
          <pc:docMk/>
          <pc:sldMk cId="581769497" sldId="353"/>
        </pc:sldMkLst>
      </pc:sldChg>
    </pc:docChg>
  </pc:docChgLst>
  <pc:docChgLst>
    <pc:chgData name="pdcxs" userId="f53f700a-6709-4045-8975-3edaa594be1c" providerId="ADAL" clId="{3B14B469-E1E8-4D92-A967-F0C97C20E5DF}"/>
    <pc:docChg chg="modSld">
      <pc:chgData name="pdcxs" userId="f53f700a-6709-4045-8975-3edaa594be1c" providerId="ADAL" clId="{3B14B469-E1E8-4D92-A967-F0C97C20E5DF}" dt="2025-04-14T12:11:56.627" v="22"/>
      <pc:docMkLst>
        <pc:docMk/>
      </pc:docMkLst>
      <pc:sldChg chg="modSp mod">
        <pc:chgData name="pdcxs" userId="f53f700a-6709-4045-8975-3edaa594be1c" providerId="ADAL" clId="{3B14B469-E1E8-4D92-A967-F0C97C20E5DF}" dt="2025-04-14T12:11:56.627" v="22"/>
        <pc:sldMkLst>
          <pc:docMk/>
          <pc:sldMk cId="753176371" sldId="306"/>
        </pc:sldMkLst>
        <pc:spChg chg="mod">
          <ac:chgData name="pdcxs" userId="f53f700a-6709-4045-8975-3edaa594be1c" providerId="ADAL" clId="{3B14B469-E1E8-4D92-A967-F0C97C20E5DF}" dt="2025-04-14T12:11:56.627" v="22"/>
          <ac:spMkLst>
            <pc:docMk/>
            <pc:sldMk cId="753176371" sldId="306"/>
            <ac:spMk id="21" creationId="{00000000-0000-0000-0000-000000000000}"/>
          </ac:spMkLst>
        </pc:spChg>
      </pc:sldChg>
      <pc:sldChg chg="modSp mod">
        <pc:chgData name="pdcxs" userId="f53f700a-6709-4045-8975-3edaa594be1c" providerId="ADAL" clId="{3B14B469-E1E8-4D92-A967-F0C97C20E5DF}" dt="2025-04-14T12:11:35.592" v="8" actId="1076"/>
        <pc:sldMkLst>
          <pc:docMk/>
          <pc:sldMk cId="3467366934" sldId="331"/>
        </pc:sldMkLst>
        <pc:picChg chg="mod modCrop">
          <ac:chgData name="pdcxs" userId="f53f700a-6709-4045-8975-3edaa594be1c" providerId="ADAL" clId="{3B14B469-E1E8-4D92-A967-F0C97C20E5DF}" dt="2025-04-14T12:11:35.592" v="8" actId="1076"/>
          <ac:picMkLst>
            <pc:docMk/>
            <pc:sldMk cId="3467366934" sldId="331"/>
            <ac:picMk id="5" creationId="{075E4A8E-ABD1-1732-D50C-9549EC0FC5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3E452BF8-090B-45BA-BEBC-12E4A68B66AF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ct val="0"/>
              </a:spcBef>
              <a:spcAft>
                <a:spcPct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ct val="0"/>
              </a:spcBef>
              <a:spcAft>
                <a:spcPct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4483595-0F15-485D-B89F-C1EC33C285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774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439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02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843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983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18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052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课程安排，</a:t>
            </a:r>
            <a:r>
              <a:rPr lang="en-US" altLang="zh-CN" dirty="0" err="1"/>
              <a:t>mooc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解决的痛点</a:t>
            </a:r>
            <a:endParaRPr lang="en-US" altLang="zh-CN" dirty="0"/>
          </a:p>
          <a:p>
            <a:r>
              <a:rPr lang="zh-CN" altLang="en-US" dirty="0"/>
              <a:t>自主可控，课程思政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课程思政：知识产权会议，自主可控。科研前沿，职业规划</a:t>
            </a:r>
            <a:endParaRPr lang="en-US" altLang="zh-CN" dirty="0"/>
          </a:p>
          <a:p>
            <a:r>
              <a:rPr lang="zh-CN" altLang="en-US" dirty="0"/>
              <a:t>深入到具体内容 教案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435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课程安排，</a:t>
            </a:r>
            <a:r>
              <a:rPr lang="en-US" altLang="zh-CN" dirty="0" err="1"/>
              <a:t>mooc</a:t>
            </a:r>
            <a:r>
              <a:rPr lang="zh-CN" altLang="en-US" dirty="0"/>
              <a:t>资源</a:t>
            </a:r>
            <a:endParaRPr lang="en-US" altLang="zh-CN" dirty="0"/>
          </a:p>
          <a:p>
            <a:r>
              <a:rPr lang="en-US" altLang="zh-CN" dirty="0"/>
              <a:t>java</a:t>
            </a:r>
            <a:r>
              <a:rPr lang="zh-CN" altLang="en-US" dirty="0"/>
              <a:t>解决的痛点</a:t>
            </a:r>
            <a:endParaRPr lang="en-US" altLang="zh-CN" dirty="0"/>
          </a:p>
          <a:p>
            <a:r>
              <a:rPr lang="zh-CN" altLang="en-US" dirty="0"/>
              <a:t>自主可控，课程思政</a:t>
            </a:r>
            <a:r>
              <a:rPr lang="en-US" altLang="zh-CN" dirty="0"/>
              <a:t>j</a:t>
            </a:r>
          </a:p>
          <a:p>
            <a:r>
              <a:rPr lang="zh-CN" altLang="en-US" dirty="0"/>
              <a:t>课程思政：知识产权会议，自主可控。科研前沿，职业规划</a:t>
            </a:r>
            <a:endParaRPr lang="en-US" altLang="zh-CN" dirty="0"/>
          </a:p>
          <a:p>
            <a:r>
              <a:rPr lang="zh-CN" altLang="en-US" dirty="0"/>
              <a:t>深入到具体内容 教案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438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442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048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075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122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519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85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677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98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74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952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500F1-F60B-DDAF-822B-26C3544EA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FD4800-1600-AC84-922F-7289431B7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2B12C2D-1133-DF09-9A2F-BE5BF36F8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https://www.bilibili.com/video/BV1NN4y1s7AM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B76B7E-C5AC-1DE6-7FDD-FCAF5340C5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096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0C8B8-037F-AE27-D3E4-1A345F2C0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673D8E-FDFD-8434-7DB5-1B165113D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55452B-CC8E-878E-8569-818F6D834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  <a:r>
              <a:rPr lang="en-US" altLang="zh-CN" dirty="0"/>
              <a:t>https://www.bilibili.com/video/BV1NN4y1s7AM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A34AB5-F4C2-AFCD-698B-7DECBE5093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914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6BCEE-10AB-BCA0-B7E8-263737AD0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7961FD-27E4-6C74-A682-0D926542C3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050FA4B-2B8D-DDB2-9309-11532F7271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47A849-66D2-96D5-6F91-17D6A29B2D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743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12FE5-6A37-C0A6-9388-5AEEF35A0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C190D4-F3A6-1F14-9FFD-AAC126C84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C1021E-4A0B-4EA1-2941-EFCD29C12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765413-634E-D369-E341-D0FB04B4FA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568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980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8078F-91CA-4B77-208A-9E76F3C3C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F2E5FD-9071-DF46-A17D-0C9C144DD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062AF74-ED19-BE9B-B868-7E21D8C40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BFBFE4-9455-B131-BB57-7ED5E736E3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014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04BB9-C9E1-0C6C-4DB4-F5FA5FCA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23092CF-9DCE-3028-CF6D-3D7034CD7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EA908A-68DD-3F12-63EA-A2B3CD454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54EA20-232B-C0FD-5589-AA3F50ECB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836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6A53B-C196-8BE4-CB1B-6F1CAB429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4072A1-3F3C-B9DF-0AB4-386BBD56B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2C986B4-AD6A-352F-0246-22F1F31FA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DFD2CC-FEA4-9BEC-DD22-54A4481DF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117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02591-D170-E43F-8F4B-FB19D41D6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ADB9C4-D8B2-8AC4-017A-FDCFF6AAD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49DB051-820B-734E-00ED-B0FCCB228E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C4E267-91FA-F843-A787-B7BD6A98C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097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3B0C5-8F67-798F-0387-C8E6A4D0C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2088BA-9BBC-9644-6258-6903C2F17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D4CF31-1FA0-D126-BE64-5D7524E46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A9051-C72C-2CCE-C269-61A13DF0DB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664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DB285-77CE-2EBB-5D06-94C5E9F98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471AE45-66D3-6081-CF94-CE0F759DE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3D8230-1B49-53DE-D84E-59CBD979C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DA8527-4458-8B47-5F40-DC90B10903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265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E2743-A6D3-1BB0-32C8-E322F748A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79EA41-053F-7212-7D96-AD97A7E067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DF0753D-4552-B2D0-C11C-5559E82590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682BB6-8BC4-A0FC-06D2-AD1C36A522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135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43930-2388-596D-400C-DC11E5F22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ABEB44A-81BE-45BA-F9A1-C6CC92443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482095-FD7C-1CFE-DD6E-E602C1261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93E745-E369-6153-5A0E-4671B8F30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207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22FBD-E43A-8C3D-6049-DD39EA0AC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4B931B-8C61-7E29-D572-958FDDB8D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94E8C1-321E-9CD0-9CCE-5109029E9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A32BC6-8761-0DE2-7A9D-6D959F7205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8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FB7D6-82CF-AE86-63D0-A85C40E45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9EE11D-5A00-76DD-F2AA-F8659A492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D3D1C3-58CF-8938-43BF-5F6C79ED49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4F1548-A160-AB62-851A-DBF7FE2C7C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08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1356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3D4F5-C1E1-743B-028A-F0C946E62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16CD86-22E6-047E-6116-68E09EE05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C4AAD3C-B58D-7A4E-02A3-297A08CC37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DC63E4-2847-514D-AF20-72ACBF9FC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94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6986A-E7FB-38B5-4AEA-EA188C37B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EA0465-9D74-C7B5-378A-DBCD11EF7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84F208C-4F97-1B0D-BDD2-0F115F455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95A21-373C-A411-34CB-D1B212A90B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2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D2E7A-FD5C-4C95-BAA9-4D2441661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7A1A1F4-00B9-13CD-97A9-E5E5034F1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070C08-8B17-FBF6-D229-B498A12EC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71B510-0ABE-E797-1EBA-C699625C7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70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AECC2-DF8F-A297-3175-BA11E94C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7BFAF1-6E23-885A-FAE2-DAB26F785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E7E462-5C4D-F2C7-E45A-8F17EC130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4875C5-BF30-8417-8388-C65F6C6E3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8221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D85F6-C78D-EF30-278C-ED3D2DA8C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773E53-B518-2342-B69D-9CF473DD7A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D25DA36-2BFF-8C3C-33F0-B21818263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84FF8-88DA-F589-7A6F-EC063BBD6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003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83595-0F15-485D-B89F-C1EC33C285BF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32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483595-0F15-485D-B89F-C1EC33C285BF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43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86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936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341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C173A-3DA8-4893-B28A-1E15F55C330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969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29424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43A389A-E307-48D0-9D08-4F6A34BB70DB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6EAC834-E80E-4A55-AA22-2D66CD31DFD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69941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8F161EE-3879-42EC-9C89-C867C552AC45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26EE9D5-6185-4ACD-AF43-7F2ABB2ADE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7782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E5C0D59-2327-4795-8ACC-0E2066D91419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35E980C-3EBF-4723-8B64-0FECA7D905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55108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33E1310-4D8F-469F-9B4E-9A3D1A703F56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161F89D-6223-487C-A3AC-301350B34E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899288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00551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569870"/>
      </p:ext>
    </p:extLst>
  </p:cSld>
  <p:clrMapOvr>
    <a:masterClrMapping/>
  </p:clrMapOvr>
  <p:transition spd="slow" advClick="0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27B9DD9-119C-4B8D-B3AB-3CFC6AE69930}" type="datetimeFigureOut">
              <a:rPr lang="zh-CN" altLang="en-US" smtClean="0"/>
              <a:t>2025/4/14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896A742-B894-4524-9C20-3C168B22A4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5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:p15="http://schemas.microsoft.com/office/powerpoint/2012/main" xmlns=""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6504074">
            <a:off x="8420870" y="272680"/>
            <a:ext cx="1446260" cy="1410847"/>
            <a:chOff x="1438274" y="1657351"/>
            <a:chExt cx="1072401" cy="747122"/>
          </a:xfrm>
        </p:grpSpPr>
        <p:sp>
          <p:nvSpPr>
            <p:cNvPr id="3" name="任意多边形 2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 userDrawn="1"/>
        </p:nvGrpSpPr>
        <p:grpSpPr>
          <a:xfrm rot="2956835">
            <a:off x="7871462" y="4098720"/>
            <a:ext cx="1446260" cy="1410847"/>
            <a:chOff x="1438274" y="1657351"/>
            <a:chExt cx="1072401" cy="747122"/>
          </a:xfrm>
        </p:grpSpPr>
        <p:sp>
          <p:nvSpPr>
            <p:cNvPr id="7" name="任意多边形 6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rot="16504074">
            <a:off x="-929201" y="-101486"/>
            <a:ext cx="1446260" cy="1410847"/>
            <a:chOff x="1438274" y="1657351"/>
            <a:chExt cx="1072401" cy="747122"/>
          </a:xfrm>
        </p:grpSpPr>
        <p:sp>
          <p:nvSpPr>
            <p:cNvPr id="11" name="任意多边形 10"/>
            <p:cNvSpPr/>
            <p:nvPr/>
          </p:nvSpPr>
          <p:spPr>
            <a:xfrm>
              <a:off x="2291600" y="1741626"/>
              <a:ext cx="219075" cy="600075"/>
            </a:xfrm>
            <a:custGeom>
              <a:avLst/>
              <a:gdLst>
                <a:gd name="connsiteX0" fmla="*/ 57150 w 171450"/>
                <a:gd name="connsiteY0" fmla="*/ 66675 h 523875"/>
                <a:gd name="connsiteX1" fmla="*/ 171450 w 171450"/>
                <a:gd name="connsiteY1" fmla="*/ 0 h 523875"/>
                <a:gd name="connsiteX2" fmla="*/ 0 w 171450"/>
                <a:gd name="connsiteY2" fmla="*/ 523875 h 523875"/>
                <a:gd name="connsiteX3" fmla="*/ 57150 w 171450"/>
                <a:gd name="connsiteY3" fmla="*/ 666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23875">
                  <a:moveTo>
                    <a:pt x="57150" y="66675"/>
                  </a:moveTo>
                  <a:lnTo>
                    <a:pt x="171450" y="0"/>
                  </a:lnTo>
                  <a:lnTo>
                    <a:pt x="0" y="523875"/>
                  </a:lnTo>
                  <a:lnTo>
                    <a:pt x="57150" y="666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1438274" y="1657351"/>
              <a:ext cx="1000125" cy="647700"/>
            </a:xfrm>
            <a:custGeom>
              <a:avLst/>
              <a:gdLst>
                <a:gd name="connsiteX0" fmla="*/ 0 w 704850"/>
                <a:gd name="connsiteY0" fmla="*/ 419100 h 542925"/>
                <a:gd name="connsiteX1" fmla="*/ 501418 w 704850"/>
                <a:gd name="connsiteY1" fmla="*/ 223861 h 542925"/>
                <a:gd name="connsiteX2" fmla="*/ 704850 w 704850"/>
                <a:gd name="connsiteY2" fmla="*/ 0 h 542925"/>
                <a:gd name="connsiteX3" fmla="*/ 638175 w 704850"/>
                <a:gd name="connsiteY3" fmla="*/ 542925 h 542925"/>
                <a:gd name="connsiteX4" fmla="*/ 0 w 704850"/>
                <a:gd name="connsiteY4" fmla="*/ 41910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0" h="542925">
                  <a:moveTo>
                    <a:pt x="0" y="419100"/>
                  </a:moveTo>
                  <a:lnTo>
                    <a:pt x="501418" y="223861"/>
                  </a:lnTo>
                  <a:lnTo>
                    <a:pt x="704850" y="0"/>
                  </a:lnTo>
                  <a:lnTo>
                    <a:pt x="638175" y="542925"/>
                  </a:lnTo>
                  <a:lnTo>
                    <a:pt x="0" y="419100"/>
                  </a:lnTo>
                  <a:close/>
                </a:path>
              </a:pathLst>
            </a:custGeom>
            <a:solidFill>
              <a:srgbClr val="D94E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447800" y="2152649"/>
              <a:ext cx="904875" cy="251824"/>
            </a:xfrm>
            <a:custGeom>
              <a:avLst/>
              <a:gdLst>
                <a:gd name="connsiteX0" fmla="*/ 0 w 638175"/>
                <a:gd name="connsiteY0" fmla="*/ 0 h 227454"/>
                <a:gd name="connsiteX1" fmla="*/ 503998 w 638175"/>
                <a:gd name="connsiteY1" fmla="*/ 227454 h 227454"/>
                <a:gd name="connsiteX2" fmla="*/ 638175 w 638175"/>
                <a:gd name="connsiteY2" fmla="*/ 133350 h 227454"/>
                <a:gd name="connsiteX3" fmla="*/ 0 w 638175"/>
                <a:gd name="connsiteY3" fmla="*/ 0 h 227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175" h="227454">
                  <a:moveTo>
                    <a:pt x="0" y="0"/>
                  </a:moveTo>
                  <a:lnTo>
                    <a:pt x="503998" y="227454"/>
                  </a:lnTo>
                  <a:lnTo>
                    <a:pt x="638175" y="133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1E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38028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38143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51985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33494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F70B30C-BA91-43FD-8CFA-A2710351D069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FAEC6EA-BB28-4ADE-B0D1-73988EF829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96378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CC6706C-9128-41F0-BB9A-9E179802AD5D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7F6D716-1C24-4C54-B4BE-D6B4CAE3E2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1551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EB019338-762A-4864-80F0-219CD51CB297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D25AFEA-2C82-4524-A260-D8CBC0C4F8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9448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E937444-94CC-4B52-AA23-3FD705100F56}" type="datetimeFigureOut">
              <a:rPr lang="zh-CN" altLang="en-US"/>
              <a:pPr>
                <a:defRPr/>
              </a:pPr>
              <a:t>2025/4/14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ct val="0"/>
              </a:spcBef>
              <a:spcAft>
                <a:spcPct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820C2B6-9CF3-4021-85AB-8B325F4ADF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55798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83" r:id="rId3"/>
    <p:sldLayoutId id="2147483674" r:id="rId4"/>
    <p:sldLayoutId id="2147483671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72" r:id="rId14"/>
    <p:sldLayoutId id="2147483685" r:id="rId15"/>
    <p:sldLayoutId id="2147483686" r:id="rId16"/>
  </p:sldLayoutIdLst>
  <p:transition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dcxs/java-class-materi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5"/>
          <p:cNvSpPr txBox="1"/>
          <p:nvPr/>
        </p:nvSpPr>
        <p:spPr>
          <a:xfrm>
            <a:off x="1930227" y="3583212"/>
            <a:ext cx="1417637" cy="288512"/>
          </a:xfrm>
          <a:prstGeom prst="rect">
            <a:avLst/>
          </a:prstGeom>
          <a:noFill/>
        </p:spPr>
        <p:txBody>
          <a:bodyPr wrap="none" lIns="68551" tIns="34276" rIns="68551" bIns="34276" rtlCol="0">
            <a:spAutoFit/>
          </a:bodyPr>
          <a:lstStyle/>
          <a:p>
            <a:pPr algn="ctr"/>
            <a:r>
              <a:rPr lang="zh-CN" altLang="en-US" sz="142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讲授人：陈笑沙</a:t>
            </a:r>
            <a:endParaRPr lang="en-US" altLang="zh-CN" sz="1425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44087" y="2247366"/>
            <a:ext cx="4855823" cy="761590"/>
          </a:xfrm>
          <a:prstGeom prst="rect">
            <a:avLst/>
          </a:prstGeom>
          <a:noFill/>
          <a:ln>
            <a:noFill/>
          </a:ln>
          <a:effectLst>
            <a:glow rad="1905000">
              <a:srgbClr val="F14124">
                <a:alpha val="40000"/>
              </a:srgbClr>
            </a:glow>
            <a:softEdge rad="1270000"/>
          </a:effectLst>
        </p:spPr>
        <p:txBody>
          <a:bodyPr wrap="none" lIns="68551" tIns="34276" rIns="68551" bIns="34276">
            <a:spAutoFit/>
          </a:bodyPr>
          <a:lstStyle/>
          <a:p>
            <a:pPr algn="ctr"/>
            <a:r>
              <a:rPr lang="en-US" altLang="zh-CN" sz="4499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4499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语言程序设计</a:t>
            </a:r>
          </a:p>
        </p:txBody>
      </p:sp>
      <p:sp>
        <p:nvSpPr>
          <p:cNvPr id="21" name="文本框 5"/>
          <p:cNvSpPr txBox="1"/>
          <p:nvPr/>
        </p:nvSpPr>
        <p:spPr>
          <a:xfrm>
            <a:off x="5312187" y="3583212"/>
            <a:ext cx="1783123" cy="288512"/>
          </a:xfrm>
          <a:prstGeom prst="rect">
            <a:avLst/>
          </a:prstGeom>
          <a:noFill/>
        </p:spPr>
        <p:txBody>
          <a:bodyPr wrap="none" lIns="68551" tIns="34276" rIns="68551" bIns="34276" rtlCol="0">
            <a:spAutoFit/>
          </a:bodyPr>
          <a:lstStyle/>
          <a:p>
            <a:pPr algn="ctr"/>
            <a:r>
              <a:rPr lang="zh-CN" altLang="en-US" sz="142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学院：人工智能学院</a:t>
            </a:r>
            <a:endParaRPr lang="en-US" altLang="zh-CN" sz="1425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90325" y="3214869"/>
            <a:ext cx="7182075" cy="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06A63-BFE2-4696-8540-8182C4D8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0" y="933172"/>
            <a:ext cx="3087540" cy="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0617C676-25F0-4FED-B69E-D0269701520C}"/>
              </a:ext>
            </a:extLst>
          </p:cNvPr>
          <p:cNvSpPr txBox="1">
            <a:spLocks noChangeArrowheads="1"/>
          </p:cNvSpPr>
          <p:nvPr/>
        </p:nvSpPr>
        <p:spPr>
          <a:xfrm>
            <a:off x="168082" y="674970"/>
            <a:ext cx="8928992" cy="427699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语言诞生（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语言诞生）。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J2EE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J2ME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年发布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，引入大量新特性：泛型、注释等。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 1.6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9" name="iconfont-1043-279261">
            <a:extLst>
              <a:ext uri="{FF2B5EF4-FFF2-40B4-BE49-F238E27FC236}">
                <a16:creationId xmlns:a16="http://schemas.microsoft.com/office/drawing/2014/main" id="{DAEF8AAB-CE9B-4780-BD4D-7676E44ECEBC}"/>
              </a:ext>
            </a:extLst>
          </p:cNvPr>
          <p:cNvSpPr>
            <a:spLocks noChangeAspect="1"/>
          </p:cNvSpPr>
          <p:nvPr/>
        </p:nvSpPr>
        <p:spPr bwMode="auto">
          <a:xfrm>
            <a:off x="6804248" y="2931790"/>
            <a:ext cx="1800165" cy="1800455"/>
          </a:xfrm>
          <a:custGeom>
            <a:avLst/>
            <a:gdLst>
              <a:gd name="T0" fmla="*/ 8012 w 12800"/>
              <a:gd name="T1" fmla="*/ 6400 h 12800"/>
              <a:gd name="T2" fmla="*/ 8246 w 12800"/>
              <a:gd name="T3" fmla="*/ 5833 h 12800"/>
              <a:gd name="T4" fmla="*/ 8813 w 12800"/>
              <a:gd name="T5" fmla="*/ 5599 h 12800"/>
              <a:gd name="T6" fmla="*/ 9380 w 12800"/>
              <a:gd name="T7" fmla="*/ 5833 h 12800"/>
              <a:gd name="T8" fmla="*/ 9615 w 12800"/>
              <a:gd name="T9" fmla="*/ 6400 h 12800"/>
              <a:gd name="T10" fmla="*/ 9380 w 12800"/>
              <a:gd name="T11" fmla="*/ 6967 h 12800"/>
              <a:gd name="T12" fmla="*/ 8813 w 12800"/>
              <a:gd name="T13" fmla="*/ 7201 h 12800"/>
              <a:gd name="T14" fmla="*/ 8246 w 12800"/>
              <a:gd name="T15" fmla="*/ 6967 h 12800"/>
              <a:gd name="T16" fmla="*/ 8012 w 12800"/>
              <a:gd name="T17" fmla="*/ 6400 h 12800"/>
              <a:gd name="T18" fmla="*/ 5607 w 12800"/>
              <a:gd name="T19" fmla="*/ 6400 h 12800"/>
              <a:gd name="T20" fmla="*/ 5842 w 12800"/>
              <a:gd name="T21" fmla="*/ 5833 h 12800"/>
              <a:gd name="T22" fmla="*/ 6409 w 12800"/>
              <a:gd name="T23" fmla="*/ 5599 h 12800"/>
              <a:gd name="T24" fmla="*/ 6976 w 12800"/>
              <a:gd name="T25" fmla="*/ 5833 h 12800"/>
              <a:gd name="T26" fmla="*/ 7210 w 12800"/>
              <a:gd name="T27" fmla="*/ 6400 h 12800"/>
              <a:gd name="T28" fmla="*/ 6976 w 12800"/>
              <a:gd name="T29" fmla="*/ 6967 h 12800"/>
              <a:gd name="T30" fmla="*/ 6409 w 12800"/>
              <a:gd name="T31" fmla="*/ 7201 h 12800"/>
              <a:gd name="T32" fmla="*/ 5842 w 12800"/>
              <a:gd name="T33" fmla="*/ 6967 h 12800"/>
              <a:gd name="T34" fmla="*/ 5607 w 12800"/>
              <a:gd name="T35" fmla="*/ 6400 h 12800"/>
              <a:gd name="T36" fmla="*/ 3205 w 12800"/>
              <a:gd name="T37" fmla="*/ 6400 h 12800"/>
              <a:gd name="T38" fmla="*/ 3440 w 12800"/>
              <a:gd name="T39" fmla="*/ 5833 h 12800"/>
              <a:gd name="T40" fmla="*/ 4006 w 12800"/>
              <a:gd name="T41" fmla="*/ 5599 h 12800"/>
              <a:gd name="T42" fmla="*/ 4573 w 12800"/>
              <a:gd name="T43" fmla="*/ 5833 h 12800"/>
              <a:gd name="T44" fmla="*/ 4808 w 12800"/>
              <a:gd name="T45" fmla="*/ 6400 h 12800"/>
              <a:gd name="T46" fmla="*/ 4573 w 12800"/>
              <a:gd name="T47" fmla="*/ 6967 h 12800"/>
              <a:gd name="T48" fmla="*/ 4006 w 12800"/>
              <a:gd name="T49" fmla="*/ 7201 h 12800"/>
              <a:gd name="T50" fmla="*/ 3440 w 12800"/>
              <a:gd name="T51" fmla="*/ 6967 h 12800"/>
              <a:gd name="T52" fmla="*/ 3205 w 12800"/>
              <a:gd name="T53" fmla="*/ 6400 h 12800"/>
              <a:gd name="T54" fmla="*/ 6400 w 12800"/>
              <a:gd name="T55" fmla="*/ 12800 h 12800"/>
              <a:gd name="T56" fmla="*/ 0 w 12800"/>
              <a:gd name="T57" fmla="*/ 6400 h 12800"/>
              <a:gd name="T58" fmla="*/ 6400 w 12800"/>
              <a:gd name="T59" fmla="*/ 0 h 12800"/>
              <a:gd name="T60" fmla="*/ 12800 w 12800"/>
              <a:gd name="T61" fmla="*/ 6400 h 12800"/>
              <a:gd name="T62" fmla="*/ 6400 w 12800"/>
              <a:gd name="T63" fmla="*/ 12800 h 12800"/>
              <a:gd name="T64" fmla="*/ 6400 w 12800"/>
              <a:gd name="T65" fmla="*/ 629 h 12800"/>
              <a:gd name="T66" fmla="*/ 628 w 12800"/>
              <a:gd name="T67" fmla="*/ 6400 h 12800"/>
              <a:gd name="T68" fmla="*/ 6400 w 12800"/>
              <a:gd name="T69" fmla="*/ 12171 h 12800"/>
              <a:gd name="T70" fmla="*/ 12171 w 12800"/>
              <a:gd name="T71" fmla="*/ 6400 h 12800"/>
              <a:gd name="T72" fmla="*/ 6400 w 12800"/>
              <a:gd name="T73" fmla="*/ 629 h 12800"/>
              <a:gd name="T74" fmla="*/ 6400 w 12800"/>
              <a:gd name="T75" fmla="*/ 62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00" h="12800">
                <a:moveTo>
                  <a:pt x="8012" y="6400"/>
                </a:moveTo>
                <a:cubicBezTo>
                  <a:pt x="8012" y="6190"/>
                  <a:pt x="8098" y="5982"/>
                  <a:pt x="8246" y="5833"/>
                </a:cubicBezTo>
                <a:cubicBezTo>
                  <a:pt x="8394" y="5685"/>
                  <a:pt x="8603" y="5599"/>
                  <a:pt x="8813" y="5599"/>
                </a:cubicBezTo>
                <a:cubicBezTo>
                  <a:pt x="9023" y="5599"/>
                  <a:pt x="9231" y="5685"/>
                  <a:pt x="9380" y="5833"/>
                </a:cubicBezTo>
                <a:cubicBezTo>
                  <a:pt x="9528" y="5982"/>
                  <a:pt x="9615" y="6190"/>
                  <a:pt x="9615" y="6400"/>
                </a:cubicBezTo>
                <a:cubicBezTo>
                  <a:pt x="9615" y="6610"/>
                  <a:pt x="9528" y="6819"/>
                  <a:pt x="9380" y="6967"/>
                </a:cubicBezTo>
                <a:cubicBezTo>
                  <a:pt x="9231" y="7115"/>
                  <a:pt x="9023" y="7201"/>
                  <a:pt x="8813" y="7201"/>
                </a:cubicBezTo>
                <a:cubicBezTo>
                  <a:pt x="8603" y="7201"/>
                  <a:pt x="8394" y="7115"/>
                  <a:pt x="8246" y="6967"/>
                </a:cubicBezTo>
                <a:cubicBezTo>
                  <a:pt x="8098" y="6819"/>
                  <a:pt x="8012" y="6610"/>
                  <a:pt x="8012" y="6400"/>
                </a:cubicBezTo>
                <a:close/>
                <a:moveTo>
                  <a:pt x="5607" y="6400"/>
                </a:moveTo>
                <a:cubicBezTo>
                  <a:pt x="5607" y="6190"/>
                  <a:pt x="5694" y="5982"/>
                  <a:pt x="5842" y="5833"/>
                </a:cubicBezTo>
                <a:cubicBezTo>
                  <a:pt x="5991" y="5685"/>
                  <a:pt x="6199" y="5599"/>
                  <a:pt x="6409" y="5599"/>
                </a:cubicBezTo>
                <a:cubicBezTo>
                  <a:pt x="6619" y="5599"/>
                  <a:pt x="6827" y="5685"/>
                  <a:pt x="6976" y="5833"/>
                </a:cubicBezTo>
                <a:cubicBezTo>
                  <a:pt x="7124" y="5982"/>
                  <a:pt x="7210" y="6190"/>
                  <a:pt x="7210" y="6400"/>
                </a:cubicBezTo>
                <a:cubicBezTo>
                  <a:pt x="7210" y="6610"/>
                  <a:pt x="7124" y="6819"/>
                  <a:pt x="6976" y="6967"/>
                </a:cubicBezTo>
                <a:cubicBezTo>
                  <a:pt x="6827" y="7115"/>
                  <a:pt x="6619" y="7201"/>
                  <a:pt x="6409" y="7201"/>
                </a:cubicBezTo>
                <a:cubicBezTo>
                  <a:pt x="6199" y="7201"/>
                  <a:pt x="5991" y="7115"/>
                  <a:pt x="5842" y="6967"/>
                </a:cubicBezTo>
                <a:cubicBezTo>
                  <a:pt x="5694" y="6819"/>
                  <a:pt x="5607" y="6610"/>
                  <a:pt x="5607" y="6400"/>
                </a:cubicBezTo>
                <a:close/>
                <a:moveTo>
                  <a:pt x="3205" y="6400"/>
                </a:moveTo>
                <a:cubicBezTo>
                  <a:pt x="3205" y="6190"/>
                  <a:pt x="3291" y="5982"/>
                  <a:pt x="3440" y="5833"/>
                </a:cubicBezTo>
                <a:cubicBezTo>
                  <a:pt x="3588" y="5685"/>
                  <a:pt x="3797" y="5599"/>
                  <a:pt x="4006" y="5599"/>
                </a:cubicBezTo>
                <a:cubicBezTo>
                  <a:pt x="4216" y="5599"/>
                  <a:pt x="4425" y="5685"/>
                  <a:pt x="4573" y="5833"/>
                </a:cubicBezTo>
                <a:cubicBezTo>
                  <a:pt x="4722" y="5982"/>
                  <a:pt x="4808" y="6190"/>
                  <a:pt x="4808" y="6400"/>
                </a:cubicBezTo>
                <a:cubicBezTo>
                  <a:pt x="4808" y="6610"/>
                  <a:pt x="4722" y="6819"/>
                  <a:pt x="4573" y="6967"/>
                </a:cubicBezTo>
                <a:cubicBezTo>
                  <a:pt x="4425" y="7115"/>
                  <a:pt x="4216" y="7201"/>
                  <a:pt x="4006" y="7201"/>
                </a:cubicBezTo>
                <a:cubicBezTo>
                  <a:pt x="3797" y="7201"/>
                  <a:pt x="3588" y="7115"/>
                  <a:pt x="3440" y="6967"/>
                </a:cubicBezTo>
                <a:cubicBezTo>
                  <a:pt x="3291" y="6819"/>
                  <a:pt x="3205" y="6610"/>
                  <a:pt x="3205" y="6400"/>
                </a:cubicBezTo>
                <a:close/>
                <a:moveTo>
                  <a:pt x="6400" y="12800"/>
                </a:moveTo>
                <a:cubicBezTo>
                  <a:pt x="2871" y="12800"/>
                  <a:pt x="0" y="9928"/>
                  <a:pt x="0" y="6400"/>
                </a:cubicBezTo>
                <a:cubicBezTo>
                  <a:pt x="0" y="2870"/>
                  <a:pt x="2871" y="0"/>
                  <a:pt x="6400" y="0"/>
                </a:cubicBezTo>
                <a:cubicBezTo>
                  <a:pt x="9928" y="0"/>
                  <a:pt x="12800" y="2870"/>
                  <a:pt x="12800" y="6400"/>
                </a:cubicBezTo>
                <a:cubicBezTo>
                  <a:pt x="12800" y="9928"/>
                  <a:pt x="9928" y="12800"/>
                  <a:pt x="6400" y="12800"/>
                </a:cubicBezTo>
                <a:close/>
                <a:moveTo>
                  <a:pt x="6400" y="629"/>
                </a:moveTo>
                <a:cubicBezTo>
                  <a:pt x="3218" y="629"/>
                  <a:pt x="628" y="3217"/>
                  <a:pt x="628" y="6400"/>
                </a:cubicBezTo>
                <a:cubicBezTo>
                  <a:pt x="628" y="9581"/>
                  <a:pt x="3217" y="12171"/>
                  <a:pt x="6400" y="12171"/>
                </a:cubicBezTo>
                <a:cubicBezTo>
                  <a:pt x="9581" y="12171"/>
                  <a:pt x="12171" y="9582"/>
                  <a:pt x="12171" y="6400"/>
                </a:cubicBezTo>
                <a:cubicBezTo>
                  <a:pt x="12171" y="3217"/>
                  <a:pt x="9581" y="629"/>
                  <a:pt x="6400" y="629"/>
                </a:cubicBezTo>
                <a:close/>
                <a:moveTo>
                  <a:pt x="6400" y="629"/>
                </a:move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34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6" name="Picture 2" descr="Founder of Java">
            <a:extLst>
              <a:ext uri="{FF2B5EF4-FFF2-40B4-BE49-F238E27FC236}">
                <a16:creationId xmlns:a16="http://schemas.microsoft.com/office/drawing/2014/main" id="{CD0472BB-B955-AB0B-ACB2-C9DE9D49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19" y="1111265"/>
            <a:ext cx="1826496" cy="272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BAB86D-D872-D3A9-8A96-E355E1DF3F9C}"/>
              </a:ext>
            </a:extLst>
          </p:cNvPr>
          <p:cNvSpPr txBox="1"/>
          <p:nvPr/>
        </p:nvSpPr>
        <p:spPr>
          <a:xfrm>
            <a:off x="3690219" y="4011910"/>
            <a:ext cx="1763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James Gosling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81DFEE-C6B3-9D25-3D18-070AA451C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1757362"/>
            <a:ext cx="2238375" cy="16287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B5879FB-9F80-232E-B5B1-15C15D4364B2}"/>
              </a:ext>
            </a:extLst>
          </p:cNvPr>
          <p:cNvSpPr txBox="1"/>
          <p:nvPr/>
        </p:nvSpPr>
        <p:spPr>
          <a:xfrm>
            <a:off x="791421" y="4011910"/>
            <a:ext cx="1835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Bjarne 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Stroustrup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E03265-64F7-B47C-A3E7-D8AA720271FD}"/>
              </a:ext>
            </a:extLst>
          </p:cNvPr>
          <p:cNvSpPr txBox="1"/>
          <p:nvPr/>
        </p:nvSpPr>
        <p:spPr>
          <a:xfrm>
            <a:off x="6527376" y="4011909"/>
            <a:ext cx="22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创始人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Guido van Rossum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272992-4151-199F-BF91-48C8A961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092" y="1275606"/>
            <a:ext cx="1632181" cy="244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740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471279" cy="415370"/>
            <a:chOff x="264586" y="255969"/>
            <a:chExt cx="2471279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067169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语言的特点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F0B8C61-0116-499A-83AB-4833C6E2C8D0}"/>
              </a:ext>
            </a:extLst>
          </p:cNvPr>
          <p:cNvSpPr txBox="1">
            <a:spLocks noChangeArrowheads="1"/>
          </p:cNvSpPr>
          <p:nvPr/>
        </p:nvSpPr>
        <p:spPr>
          <a:xfrm>
            <a:off x="129817" y="590863"/>
            <a:ext cx="8924408" cy="450116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封装、继承、多态</a:t>
            </a: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平台无关性：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网络编程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运行时检查、异常处理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字节码校验、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解释器决定类的内存布局、类装载器决定把来自网络的类加载到单独的内存区域、客户端可以限制从网上加载的内只能访问某系文件系统、垃圾回收机制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高效性：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JIT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多线程：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环境本身是多线程的，内置多线程机制）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ts val="27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编译与解释并存：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.java--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--&gt;.class--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21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201974" cy="415370"/>
            <a:chOff x="264586" y="255969"/>
            <a:chExt cx="220197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79786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技术简介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F0B8C61-0116-499A-83AB-4833C6E2C8D0}"/>
              </a:ext>
            </a:extLst>
          </p:cNvPr>
          <p:cNvSpPr txBox="1">
            <a:spLocks noChangeArrowheads="1"/>
          </p:cNvSpPr>
          <p:nvPr/>
        </p:nvSpPr>
        <p:spPr>
          <a:xfrm>
            <a:off x="129817" y="590863"/>
            <a:ext cx="8924408" cy="450116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SE (Java Platform Standard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J2SE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平台的标准版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主要用于桌面应用软件的编程</a:t>
            </a:r>
          </a:p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ME (Java Platform Micro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J2ME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平台的精简版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主要应用于嵌入式系统开发，如手机和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PDA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</a:p>
          <a:p>
            <a:pPr>
              <a:lnSpc>
                <a:spcPts val="2700"/>
              </a:lnSpc>
            </a:pP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 EE (Java Platform Enterprise Edition)</a:t>
            </a: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以前的版本称为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J2EE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，是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Java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平台的企业版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buFont typeface="宋体" panose="02010600030101010101" pitchFamily="2" charset="-122"/>
              <a:buChar char="–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主要用于分布式网络程序开发，如电子商务网站和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ERP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系统</a:t>
            </a:r>
          </a:p>
          <a:p>
            <a:pPr eaLnBrk="1" hangingPunct="1">
              <a:lnSpc>
                <a:spcPts val="2700"/>
              </a:lnSpc>
            </a:pP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3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740583" cy="415370"/>
            <a:chOff x="264586" y="255969"/>
            <a:chExt cx="274058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33647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可以做什么？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1">
            <a:extLst>
              <a:ext uri="{FF2B5EF4-FFF2-40B4-BE49-F238E27FC236}">
                <a16:creationId xmlns:a16="http://schemas.microsoft.com/office/drawing/2014/main" id="{CA88E277-75CA-48A2-BB46-ED5D1C8317DC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763025"/>
            <a:ext cx="5400600" cy="3392901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开发桌面应用程序    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完全可以、但不太擅长</a:t>
            </a: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的应用程序 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非常擅长</a:t>
            </a:r>
          </a:p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是基础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288DEE39-28E2-43BB-B4C6-964ACD7E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14" y="399224"/>
            <a:ext cx="3024733" cy="229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25E1FC98-C1FD-4F01-8A45-6D21E74ED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14" y="2859781"/>
            <a:ext cx="3024733" cy="20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D0F6035-DB10-4F11-9142-1F55650A05B0}"/>
              </a:ext>
            </a:extLst>
          </p:cNvPr>
          <p:cNvSpPr txBox="1"/>
          <p:nvPr/>
        </p:nvSpPr>
        <p:spPr>
          <a:xfrm>
            <a:off x="210240" y="3936174"/>
            <a:ext cx="5369872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中国最受欢迎的编程语言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Tiobe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编程语言排行榜常年位于前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5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740583" cy="415370"/>
            <a:chOff x="264586" y="255969"/>
            <a:chExt cx="274058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33647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开发环境配置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A148CC54-77F5-4020-831B-23C4483AB55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483518"/>
            <a:ext cx="8928992" cy="4536504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如只想运行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程序，只需安装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；如要编译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程序，必须安装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路径中每个子文件夹</a:t>
            </a: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文件夹存放了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javadoc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配置环境变量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JAVA_HOME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、选择性配置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环境是否配置成功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435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48497" cy="415370"/>
            <a:chOff x="264586" y="255969"/>
            <a:chExt cx="3548497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4387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开发环境配置（续）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A148CC54-77F5-4020-831B-23C4483AB55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06908"/>
            <a:ext cx="8928992" cy="441311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帮助文档的下载与安装</a:t>
            </a: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网站下载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帮助文档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75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276563" cy="415370"/>
            <a:chOff x="264586" y="255969"/>
            <a:chExt cx="327656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87245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虚拟机与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5">
            <a:extLst>
              <a:ext uri="{FF2B5EF4-FFF2-40B4-BE49-F238E27FC236}">
                <a16:creationId xmlns:a16="http://schemas.microsoft.com/office/drawing/2014/main" id="{70CFC6BB-0CA3-4CAC-96CA-8AAE94D18188}"/>
              </a:ext>
            </a:extLst>
          </p:cNvPr>
          <p:cNvSpPr txBox="1">
            <a:spLocks noChangeArrowheads="1"/>
          </p:cNvSpPr>
          <p:nvPr/>
        </p:nvSpPr>
        <p:spPr>
          <a:xfrm>
            <a:off x="137212" y="674970"/>
            <a:ext cx="8899284" cy="23288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将源代码保存在一个扩展名为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的文件中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提供的工具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javac.exe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文件进行编译，生成扩展名为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字节码文件（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命令）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提供的工具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java.exe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解释运行字节码文件（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命令）</a:t>
            </a:r>
          </a:p>
          <a:p>
            <a:pPr eaLnBrk="1" hangingPunct="1"/>
            <a:endParaRPr lang="en-US" altLang="zh-CN" dirty="0"/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4E2D0778-3F91-4EF4-95A2-6AFBD2A40FCB}"/>
              </a:ext>
            </a:extLst>
          </p:cNvPr>
          <p:cNvGrpSpPr>
            <a:grpSpLocks/>
          </p:cNvGrpSpPr>
          <p:nvPr/>
        </p:nvGrpSpPr>
        <p:grpSpPr bwMode="auto">
          <a:xfrm>
            <a:off x="863588" y="3435846"/>
            <a:ext cx="7416824" cy="936104"/>
            <a:chOff x="0" y="0"/>
            <a:chExt cx="4310" cy="453"/>
          </a:xfrm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C8A0D789-0C32-4D41-9D15-3A4C0F457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.java</a:t>
              </a:r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  <p:sp>
          <p:nvSpPr>
            <p:cNvPr id="18" name="Line 6">
              <a:extLst>
                <a:ext uri="{FF2B5EF4-FFF2-40B4-BE49-F238E27FC236}">
                  <a16:creationId xmlns:a16="http://schemas.microsoft.com/office/drawing/2014/main" id="{5605FBE1-9FD7-4713-BC8F-E8C72D5773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" y="226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9A344652-81FB-4AD4-82B1-EE1EB4FD6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.class</a:t>
              </a:r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</a:t>
              </a:r>
            </a:p>
          </p:txBody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5E57BBEE-655E-43CF-BF41-FC83B556F8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" y="0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endParaRPr kumimoji="0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Line 9">
              <a:extLst>
                <a:ext uri="{FF2B5EF4-FFF2-40B4-BE49-F238E27FC236}">
                  <a16:creationId xmlns:a16="http://schemas.microsoft.com/office/drawing/2014/main" id="{93FC1F79-F778-413C-837F-ECECC1969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5" y="226"/>
              <a:ext cx="11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F6570D3D-2E10-4F58-96AB-9F2B39BF7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" y="45"/>
              <a:ext cx="681" cy="36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</a:t>
              </a:r>
            </a:p>
          </p:txBody>
        </p:sp>
        <p:sp>
          <p:nvSpPr>
            <p:cNvPr id="23" name="Rectangle 11">
              <a:extLst>
                <a:ext uri="{FF2B5EF4-FFF2-40B4-BE49-F238E27FC236}">
                  <a16:creationId xmlns:a16="http://schemas.microsoft.com/office/drawing/2014/main" id="{7B67514B-0C55-4A12-B335-23F687E33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0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E4926FFE-C980-46C3-8F2A-A6602D92C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" y="272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</a:t>
              </a:r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DE4F9FD0-5469-46D6-AAAF-9A1480DE8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72"/>
              <a:ext cx="681" cy="18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kumimoji="0" lang="zh-CN" altLang="en-US" sz="180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2747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2471279" cy="415370"/>
            <a:chOff x="264586" y="255969"/>
            <a:chExt cx="2471279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067169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程序的结构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15">
            <a:extLst>
              <a:ext uri="{FF2B5EF4-FFF2-40B4-BE49-F238E27FC236}">
                <a16:creationId xmlns:a16="http://schemas.microsoft.com/office/drawing/2014/main" id="{70CFC6BB-0CA3-4CAC-96CA-8AAE94D18188}"/>
              </a:ext>
            </a:extLst>
          </p:cNvPr>
          <p:cNvSpPr txBox="1">
            <a:spLocks noChangeArrowheads="1"/>
          </p:cNvSpPr>
          <p:nvPr/>
        </p:nvSpPr>
        <p:spPr>
          <a:xfrm>
            <a:off x="137212" y="674970"/>
            <a:ext cx="8899284" cy="232882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97B7CB-D427-4833-B0D7-75050E8CB86E}"/>
              </a:ext>
            </a:extLst>
          </p:cNvPr>
          <p:cNvSpPr txBox="1"/>
          <p:nvPr/>
        </p:nvSpPr>
        <p:spPr>
          <a:xfrm>
            <a:off x="364015" y="915566"/>
            <a:ext cx="8280920" cy="37856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package ch01;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import java.io.*;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App1{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public static void main(String[]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char c = ‘x’;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</a:t>
            </a:r>
            <a:r>
              <a:rPr lang="zh-CN" alt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请输入一个字符：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try{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    c = (char)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System.in.read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}catch(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IOException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e){}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en-US" altLang="zh-CN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</a:t>
            </a:r>
            <a:r>
              <a:rPr lang="zh-CN" altLang="en-US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您输入的字符是：</a:t>
            </a:r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” + c);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}</a:t>
            </a:r>
          </a:p>
          <a:p>
            <a:r>
              <a:rPr lang="en-US" altLang="zh-CN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zh-CN" altLang="en-US" sz="20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378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859480" cy="415370"/>
            <a:chOff x="264586" y="255969"/>
            <a:chExt cx="3859480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455370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的最小程序单元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5F14A772-6636-427F-A0A1-5B111C69CF7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2571750"/>
            <a:ext cx="8928992" cy="21602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eaLnBrk="1" hangingPunct="1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微软雅黑" panose="020B0503020204020204" pitchFamily="34" charset="-122"/>
              <a:buChar char="–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类名， 只要是一个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合法的标识符（字母、数字、下划线、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符，首个字符不能是数字）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buFont typeface="微软雅黑" panose="020B0503020204020204" pitchFamily="34" charset="-122"/>
              <a:buChar char="–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推荐类名应该是一个或多个有意义的单词连接而成，而且每个单词的首字母要大写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（驼峰规则）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33BF0A8-D04D-4ACA-8F4C-240522811EB0}"/>
              </a:ext>
            </a:extLst>
          </p:cNvPr>
          <p:cNvSpPr/>
          <p:nvPr/>
        </p:nvSpPr>
        <p:spPr>
          <a:xfrm>
            <a:off x="2771800" y="606909"/>
            <a:ext cx="3960440" cy="2160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修饰符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class [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类主体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082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665994" cy="415370"/>
            <a:chOff x="264586" y="255969"/>
            <a:chExt cx="16659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2618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432048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课时安排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学时的课堂教学，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学时的实验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成绩分布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卷面成绩，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的平时成绩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平时成绩组成：回答问题、作业、实验报告</a:t>
            </a:r>
          </a:p>
        </p:txBody>
      </p:sp>
    </p:spTree>
    <p:extLst>
      <p:ext uri="{BB962C8B-B14F-4D97-AF65-F5344CB8AC3E}">
        <p14:creationId xmlns:p14="http://schemas.microsoft.com/office/powerpoint/2010/main" val="362221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432503" cy="415370"/>
            <a:chOff x="264586" y="255969"/>
            <a:chExt cx="3432503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028393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Hello, World!</a:t>
              </a: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4B6FEDE8-9801-4A2E-8C59-DB1AD46349FA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563638"/>
            <a:ext cx="8496944" cy="230425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class 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HelloWorld 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public static void main(String[] </a:t>
            </a:r>
            <a:r>
              <a:rPr lang="en-US" altLang="zh-CN" sz="2400" dirty="0" err="1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args</a:t>
            </a:r>
            <a:r>
              <a:rPr lang="en-US" altLang="zh-CN" sz="2400" dirty="0">
                <a:solidFill>
                  <a:srgbClr val="FF000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{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</a:t>
            </a:r>
            <a:r>
              <a:rPr lang="en-US" altLang="zh-CN" sz="2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System.out.println</a:t>
            </a: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(“Hello, World!”);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}</a:t>
            </a:r>
          </a:p>
          <a:p>
            <a:pPr eaLnBrk="1" hangingPunct="1">
              <a:buFontTx/>
              <a:buNone/>
            </a:pPr>
            <a:r>
              <a:rPr lang="en-US" altLang="zh-CN" sz="2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560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09888" cy="415370"/>
            <a:chOff x="264586" y="255969"/>
            <a:chExt cx="3009888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05778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程序的步骤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4">
            <a:extLst>
              <a:ext uri="{FF2B5EF4-FFF2-40B4-BE49-F238E27FC236}">
                <a16:creationId xmlns:a16="http://schemas.microsoft.com/office/drawing/2014/main" id="{5E53EF7E-8F81-4A79-9BC7-68800EA55A0A}"/>
              </a:ext>
            </a:extLst>
          </p:cNvPr>
          <p:cNvSpPr txBox="1">
            <a:spLocks noChangeArrowheads="1"/>
          </p:cNvSpPr>
          <p:nvPr/>
        </p:nvSpPr>
        <p:spPr>
          <a:xfrm>
            <a:off x="108670" y="806473"/>
            <a:ext cx="8927826" cy="183728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HelloWorld.java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HelloWorld.class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HelloWorld.java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eaLnBrk="1" hangingPunct="1"/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HelloWorld.class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字节码文件，使用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运行字节码文件。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HelloWorld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375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90038" cy="415370"/>
            <a:chOff x="264586" y="255969"/>
            <a:chExt cx="3090038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85928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源文件命名规则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79C48BAC-D29E-4D26-8BA9-6AABCE47CA9F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92130"/>
            <a:ext cx="8928992" cy="2383676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源文件必须以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为后缀。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如果源程序中定义了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类，那么源文件名必须与类名一样。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如果没有定义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public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类，那么源文件名可以任意。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72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701936" cy="415370"/>
            <a:chOff x="264586" y="255969"/>
            <a:chExt cx="3701936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297826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 err="1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javac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编译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5A5E3B6D-EBA4-4167-8175-CE6E7ACA9D36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730367"/>
            <a:ext cx="8928992" cy="4001623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源程序的命令          </a:t>
            </a:r>
          </a:p>
          <a:p>
            <a:pPr eaLnBrk="1" hangingPunct="1"/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javac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-d [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[Java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源文件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目录指定将生成字节码文件放到哪个目录下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无需指定生成文件的文件名，因为生成文件名总是 ：类名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.class</a:t>
            </a:r>
          </a:p>
          <a:p>
            <a:pPr eaLnBrk="1" hangingPunct="1"/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源文件中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个类，将会生成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buFont typeface="微软雅黑" panose="020B0503020204020204" pitchFamily="34" charset="-122"/>
              <a:buChar char="−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对应一个类。每个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源文件可以包含多个类，但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有且只能有一个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041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67284" cy="415370"/>
            <a:chOff x="264586" y="255969"/>
            <a:chExt cx="356728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6317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运行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1696DA-A24F-4134-97DA-78BD380640A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 -cp [目录] [Java类名]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/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目录指定JVM到哪个目录下去搜索Java类。</a:t>
            </a:r>
          </a:p>
          <a:p>
            <a:pPr eaLnBrk="1" hangingPunct="1"/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如果没有指定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–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选项，java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命令是根据CLASSPATH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环境变量来搜索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类。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置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必须将点（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）配置在路径中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除了点（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），再将其他类路径加入其中。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902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567284" cy="415370"/>
            <a:chOff x="264586" y="255969"/>
            <a:chExt cx="356728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6317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运行 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 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1696DA-A24F-4134-97DA-78BD380640A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以后，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并不是必须配置了，在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之前，是没有办法在当前目录下加载类的（找不到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文件），所以我们需要通过配置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classpath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JDK1.5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能自动搜索目录下类文件，并且加载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tool.jar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的类。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0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DC49A-4EB3-E88E-678E-C698DE77E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2ACE342-5B5C-5494-22D2-3EC807522DC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51CFD38-A207-9B38-DAE2-52C8B997087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37E2F16D-3DF0-2942-3B08-2F6C19667552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9F3190C-25AE-5DBE-934B-D9D27214ACEF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F1AA37CE-4B68-7FA7-C7F2-9C8D51771D7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E82ABB-FD34-12D8-7328-3C3F072FD41C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ED8502F2-61F6-BAF7-0674-F94DBAB05C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E8539FC-EE8C-FA85-99D1-3FE50EEDB85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古早时期：机器语言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E689EF-A4D2-898C-E4A6-8D597FE0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90" y="1344617"/>
            <a:ext cx="1871384" cy="251404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EBBBCCF-FAA9-4425-5529-B4AEE3B5B971}"/>
              </a:ext>
            </a:extLst>
          </p:cNvPr>
          <p:cNvSpPr txBox="1"/>
          <p:nvPr/>
        </p:nvSpPr>
        <p:spPr>
          <a:xfrm>
            <a:off x="548520" y="401112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英国浪漫主义诗人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拜伦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BFF0F4-6C1D-6AF3-B1A2-E67EC576B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538" y="1344617"/>
            <a:ext cx="1922594" cy="233954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312189A-C5F4-5A75-C184-7C3FB90237D5}"/>
              </a:ext>
            </a:extLst>
          </p:cNvPr>
          <p:cNvSpPr txBox="1"/>
          <p:nvPr/>
        </p:nvSpPr>
        <p:spPr>
          <a:xfrm>
            <a:off x="3891335" y="4028925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埃达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洛夫莱斯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7373051-806C-499B-649C-AAB7DC466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4248" y="1344617"/>
            <a:ext cx="1819361" cy="239327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B9E7384-A001-4AF5-87D3-D92355E1D2BF}"/>
              </a:ext>
            </a:extLst>
          </p:cNvPr>
          <p:cNvSpPr txBox="1"/>
          <p:nvPr/>
        </p:nvSpPr>
        <p:spPr>
          <a:xfrm>
            <a:off x="6901045" y="3996249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查尔斯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巴贝奇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377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57773-7E6F-9DA2-05C7-5C77A3627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B46445F0-9743-3EE6-DA4B-0D1341120F1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5E6F5F-C498-82C8-EB97-616E1C7A6A4F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E31F195-8926-CF72-DC49-EC93FC559E1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5E5ED3D4-DEFD-BF8B-94CC-5E64089BA8CD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9BA811F-8390-1B06-305F-12F5757F8BA2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0234FBA2-D5D0-D544-A6ED-71611B651F5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1DE6F619-A498-AB51-32E3-051A46357B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1730F5D-E094-9BAA-B4B0-30F57118C77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古早时期：机器语言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8F456F-64AB-D077-B260-67E06D11C518}"/>
              </a:ext>
            </a:extLst>
          </p:cNvPr>
          <p:cNvSpPr txBox="1"/>
          <p:nvPr/>
        </p:nvSpPr>
        <p:spPr>
          <a:xfrm>
            <a:off x="1125602" y="40111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5578B65-DE98-6CB0-30E1-E640F8862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9" y="1392521"/>
            <a:ext cx="1815226" cy="244507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6615CF4-460B-A643-C2AC-A10188717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71" y="1166122"/>
            <a:ext cx="4142921" cy="28978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6CA0648-1CFF-7451-1E27-5FC2D290D1B3}"/>
              </a:ext>
            </a:extLst>
          </p:cNvPr>
          <p:cNvSpPr txBox="1"/>
          <p:nvPr/>
        </p:nvSpPr>
        <p:spPr>
          <a:xfrm>
            <a:off x="4851683" y="4172677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1842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年，第一段程序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计算伯努利数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7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8E584-644D-235D-239D-EF8C807D7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FDB3BF7-1CE8-A040-8B0A-62318C57F2B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56E3D85-E4AE-677A-2B05-2180DBFCC378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68F29B2-1C71-40FE-17BC-B460AEF69391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B3C6276B-BC72-20B5-ADD6-3466B94911B2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D8A4AB38-1005-2AD6-AA62-3B31A883250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E6E3C820-EA9A-8C54-8383-ECF08B5B571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2E07220B-5CC2-BC09-CE60-C82D3F31B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BF418FAF-68EA-6488-1037-9DC9BED07D6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125E36-4C86-428E-20C4-17B9D4AC685E}"/>
              </a:ext>
            </a:extLst>
          </p:cNvPr>
          <p:cNvSpPr txBox="1"/>
          <p:nvPr/>
        </p:nvSpPr>
        <p:spPr>
          <a:xfrm>
            <a:off x="939829" y="4290650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美国数理逻辑学家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Haskell Brooks Curry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3538EDE-0273-5D64-969A-58D5F152B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14" y="1494197"/>
            <a:ext cx="2173550" cy="269538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1B8B27F-DAAC-9917-09B9-04321EABB514}"/>
              </a:ext>
            </a:extLst>
          </p:cNvPr>
          <p:cNvSpPr txBox="1"/>
          <p:nvPr/>
        </p:nvSpPr>
        <p:spPr>
          <a:xfrm>
            <a:off x="1561791" y="11248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组合逻辑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C669B9-0B81-CD97-86E2-479C95A5A8FF}"/>
              </a:ext>
            </a:extLst>
          </p:cNvPr>
          <p:cNvSpPr txBox="1"/>
          <p:nvPr/>
        </p:nvSpPr>
        <p:spPr>
          <a:xfrm>
            <a:off x="5506492" y="4275953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Alonzo Church</a:t>
            </a:r>
          </a:p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阿隆佐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邱奇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9CDC1F0-B301-6FF3-CBC7-77F0482DE2DC}"/>
              </a:ext>
            </a:extLst>
          </p:cNvPr>
          <p:cNvSpPr txBox="1"/>
          <p:nvPr/>
        </p:nvSpPr>
        <p:spPr>
          <a:xfrm>
            <a:off x="5707819" y="103211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演算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3DD501E-B676-3401-70CD-2AD5355FA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964" y="1494197"/>
            <a:ext cx="1828958" cy="24843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382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9BDC6-6350-2B3C-099C-4339552D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3AC9671-5A8B-AAEF-8663-0F6F2A10890D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01BBD22-0AD9-072A-81B2-B5D5B85B1DE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CB102331-5B5B-4214-6DDA-16107F13C10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B8C24DD0-F6BD-3410-14E6-97622938A4B7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8E743128-C6D1-26FA-4614-D450C78E9EC4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C7F0979B-275D-F027-6AD7-4F706FF9EFC3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5116BA8-808A-1B9C-A11A-3F15D3A6C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92B05CD-C58C-3446-6338-3DFB436485B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提出图灵机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1939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破译德军密码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4776E-9AD9-4682-4233-C58AEAB61D70}"/>
              </a:ext>
            </a:extLst>
          </p:cNvPr>
          <p:cNvSpPr txBox="1"/>
          <p:nvPr/>
        </p:nvSpPr>
        <p:spPr>
          <a:xfrm>
            <a:off x="3615647" y="4328203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麦席森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506C6BB-9097-43FC-861D-A9EA8EEA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418" y="971411"/>
            <a:ext cx="2347163" cy="32006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648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665994" cy="415370"/>
            <a:chOff x="264586" y="255969"/>
            <a:chExt cx="16659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12618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课程安排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432048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https://github.com/pdcxs/java-class-material/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5E4A8E-ABD1-1732-D50C-9549EC0FC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6" b="24376"/>
          <a:stretch/>
        </p:blipFill>
        <p:spPr>
          <a:xfrm>
            <a:off x="2843808" y="1779662"/>
            <a:ext cx="2952328" cy="31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6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879D9-DF77-1AD5-1982-37922C18A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243C97BE-A142-5374-86E0-91593F405F9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AC1AF2C-A488-618C-9828-43A64B9F0262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DE8C375-0CCC-159F-192F-9EDE217B905B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8294ACFF-CCC1-9F39-99D8-2DE05050DFC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668980F3-91FE-55C1-D903-1B886A601044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2A5152AC-0952-4743-5AC2-4583AA4A96E7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53A8138-1CC5-C330-E27C-9ACB59DA1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3254BA2-E71C-8AF1-915E-D56A0CAD01C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年，冯诺依曼结构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5C2B622-29D7-68BB-F85E-3B59E025F694}"/>
              </a:ext>
            </a:extLst>
          </p:cNvPr>
          <p:cNvSpPr txBox="1"/>
          <p:nvPr/>
        </p:nvSpPr>
        <p:spPr>
          <a:xfrm>
            <a:off x="3731065" y="432820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诺伊曼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A10645-E0B7-433E-CBD8-4879AC16B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386628"/>
            <a:ext cx="2232853" cy="2941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669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D9EAC-01A3-95A6-DD31-5B3A2AFF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00259E9-4010-8DCF-B25B-907F64BF8835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A0E608-7558-6592-F8E2-0AE440AF8F8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F03499AF-2B37-BE0F-03CB-30A1C22FCEAE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2A34963-FC97-CFC9-F44C-168442C83CF9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3454B823-5075-A530-02C5-243143C24A2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EECC4441-D3A6-820D-EA8E-BBA59A0CB2E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6BA687A3-CC06-57CC-B78B-BDB149778D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75C7DDA6-8DB0-789E-3077-28DA4F8EF95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年，汇编语言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AB857E-3B6D-4E2C-B58D-167B598F6EDC}"/>
              </a:ext>
            </a:extLst>
          </p:cNvPr>
          <p:cNvSpPr txBox="1"/>
          <p:nvPr/>
        </p:nvSpPr>
        <p:spPr>
          <a:xfrm>
            <a:off x="1143622" y="3845283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凯瑟琳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布恩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01CBD9-84BE-D913-ED69-6EE280DFD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64" y="1635646"/>
            <a:ext cx="2408129" cy="2156647"/>
          </a:xfrm>
          <a:prstGeom prst="rect">
            <a:avLst/>
          </a:prstGeom>
        </p:spPr>
      </p:pic>
      <p:pic>
        <p:nvPicPr>
          <p:cNvPr id="1026" name="Picture 2" descr="汇编语言">
            <a:extLst>
              <a:ext uri="{FF2B5EF4-FFF2-40B4-BE49-F238E27FC236}">
                <a16:creationId xmlns:a16="http://schemas.microsoft.com/office/drawing/2014/main" id="{212290E0-06A3-3EDA-6AAA-30DB2BE33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130957"/>
            <a:ext cx="4581128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76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4A235-4E24-1DD7-FB13-192AFE5F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7E1FFC8-D1E3-CD5A-0025-1CAD81B0B7B9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D0DFEAB-4A64-2660-80C5-E3BC0BCAA14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70FB70C2-FFCE-0944-4595-3925414B955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4C3E2D9-C06E-5599-57E5-83EFE5B134D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D620479-CD57-931C-FB74-755051AE43E1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9478C29A-13EF-F209-A97C-DD9D09F73B98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98C65A29-A3EE-18D1-072C-85684254D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0D5C8A2B-C2AD-5A6F-FC96-0B03B71475AE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41FC5F-3FF2-FA43-E5EF-253A01EA00F3}"/>
              </a:ext>
            </a:extLst>
          </p:cNvPr>
          <p:cNvSpPr txBox="1"/>
          <p:nvPr/>
        </p:nvSpPr>
        <p:spPr>
          <a:xfrm>
            <a:off x="720160" y="3827817"/>
            <a:ext cx="20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巴科斯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F71B22-BA04-DA65-9B08-E6094800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436271"/>
            <a:ext cx="1524132" cy="227095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AF0815-DBB1-D3E7-606B-FEF499AFD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80" y="1577253"/>
            <a:ext cx="1973751" cy="1988992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8398E9F-9871-B23D-3CBC-100F677E9632}"/>
              </a:ext>
            </a:extLst>
          </p:cNvPr>
          <p:cNvSpPr txBox="1"/>
          <p:nvPr/>
        </p:nvSpPr>
        <p:spPr>
          <a:xfrm>
            <a:off x="3465249" y="3707228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IBM 704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Qué es Fortran">
            <a:extLst>
              <a:ext uri="{FF2B5EF4-FFF2-40B4-BE49-F238E27FC236}">
                <a16:creationId xmlns:a16="http://schemas.microsoft.com/office/drawing/2014/main" id="{CB3390D8-3EA5-87D3-D885-671C0310F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56"/>
          <a:stretch/>
        </p:blipFill>
        <p:spPr bwMode="auto">
          <a:xfrm>
            <a:off x="5914975" y="1526395"/>
            <a:ext cx="3049513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03F95F9-A275-C576-9743-0C10D3C3BA72}"/>
              </a:ext>
            </a:extLst>
          </p:cNvPr>
          <p:cNvSpPr txBox="1"/>
          <p:nvPr/>
        </p:nvSpPr>
        <p:spPr>
          <a:xfrm>
            <a:off x="5842967" y="3914091"/>
            <a:ext cx="2694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Fortran</a:t>
            </a: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1966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年：</a:t>
            </a:r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Fortran66</a:t>
            </a: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Latest: Fortran 2023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4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2008E-BBE3-D256-CD2E-4BD6BDB7F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DDB1667-BC51-4F3A-0B2A-8DA863456FCE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14BB28-897B-6C01-86AA-4DA5BB16862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CF76A2E-5CD5-296C-7A17-3AF63C65F0A5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542AAA6-BFAF-5A65-03BC-360FF98004CC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CE6BA5E7-FDED-D1D3-7B67-757CDF7CAB6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F4964625-4B39-633C-DD7E-43DD82D5EF0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74DC955A-B401-1FF5-CA0F-E9BF169458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990D02C8-6611-382D-EB5C-26A7F3C042C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63A6D0-7C42-2553-1C56-BCD260D5AB87}"/>
              </a:ext>
            </a:extLst>
          </p:cNvPr>
          <p:cNvSpPr txBox="1"/>
          <p:nvPr/>
        </p:nvSpPr>
        <p:spPr>
          <a:xfrm>
            <a:off x="720160" y="3827817"/>
            <a:ext cx="202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约翰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麦卡锡</a:t>
            </a:r>
            <a:endParaRPr lang="en-US" altLang="zh-CN" b="0" i="0" dirty="0"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EB3CB-3528-96D3-4B50-4F236360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81" y="1526395"/>
            <a:ext cx="1463167" cy="2103302"/>
          </a:xfrm>
          <a:prstGeom prst="rect">
            <a:avLst/>
          </a:prstGeom>
        </p:spPr>
      </p:pic>
      <p:pic>
        <p:nvPicPr>
          <p:cNvPr id="3074" name="Picture 2" descr="05_More LISP Examples. Genetic Algorithm">
            <a:extLst>
              <a:ext uri="{FF2B5EF4-FFF2-40B4-BE49-F238E27FC236}">
                <a16:creationId xmlns:a16="http://schemas.microsoft.com/office/drawing/2014/main" id="{A14DCDEF-C2B8-1A34-BDBF-15896873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89" y="853827"/>
            <a:ext cx="4581128" cy="34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BD82D34-68A6-E5EA-DA2A-D7B978B1815C}"/>
              </a:ext>
            </a:extLst>
          </p:cNvPr>
          <p:cNvSpPr txBox="1"/>
          <p:nvPr/>
        </p:nvSpPr>
        <p:spPr>
          <a:xfrm>
            <a:off x="4943276" y="4289673"/>
            <a:ext cx="202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Lisp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编程语言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98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ACE4-FE53-FAD4-766C-7CC0DEB7A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7CFFC76D-F0CF-B9A0-D0DA-62A0DFBA9159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DFEA816-FA14-E3E1-9EEA-2022E25EF42D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4D48AD6-2890-CA08-6610-1D7CE6699F0E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AF9D832-67CB-14EF-CD18-19D9E837CC26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3F16E9C4-89AA-D539-BD5F-FFEA6DD126E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CD138C15-87BA-C4DA-E58C-09146411AB10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CB0A5585-D241-C64F-1A99-4616B900DF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F808318-5138-3834-57DE-AEAD9A3C8E64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美国计算机协会、联邦德国应用数学和力学协会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ALGOL58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ALGOL60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中，引入递归、作用域、代码块等概念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D4E78C-D5D4-0635-A157-82749B6C3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3" y="2571750"/>
            <a:ext cx="3418153" cy="1986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F96A7CA-8E05-E1D4-C53B-5789DB5B4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6" y="2783268"/>
            <a:ext cx="3840016" cy="130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47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B65B-287D-F8EF-CD69-F0282588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B1330EF-3F3C-F929-F141-CFE4771A4B56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CAA594-3A53-215B-57A8-8C4766CFEDC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A4E8163C-BC54-76BF-79E4-E541E85C37CF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A83E4BB-EC91-C0D4-4018-B4079B1AB390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2C2FDECA-814A-668C-CD9A-DC6A7D49D0CF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3437E92F-80D7-9AF9-6799-125269C274C1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DF6CB24D-9DCD-7E13-BF3B-63F7D4E751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85831919-363C-10DC-2AF1-EFA59C474FC2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美国计算机协会、联邦德国应用数学和力学协会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ALGOL58</a:t>
            </a: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ALGOL60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中，引入递归、作用域、代码块等概念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903129-4D44-924C-1E9D-02951493C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23" y="2571750"/>
            <a:ext cx="3418153" cy="1986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C114576-DD64-DDAD-28B1-C1F148A6B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6" y="2783268"/>
            <a:ext cx="3840016" cy="13006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72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FC5BC-0641-79A1-0E50-AD97E44B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46C1BC46-419E-FF49-CF78-A6C34092CE05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0CEA290-3C89-1BB2-41AE-CA4ED6444E46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160904B1-32B3-0F74-1323-6DEE6ED3C40D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D59C23D-5A0B-C77A-60E4-62DBFE52170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BCD96348-1047-CBBA-4AAF-364FD123E277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68E8068-B829-2BDD-7ECE-E657B8A76AE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5FAE4737-7318-5E8F-171B-2811193E0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A985F904-71FB-2220-22B3-E48145B78D11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086CB-E023-102C-A58E-CBBC599AB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375306"/>
            <a:ext cx="1623201" cy="23928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8F9168B-EA30-69FF-AC04-7195A78E4E2B}"/>
              </a:ext>
            </a:extLst>
          </p:cNvPr>
          <p:cNvSpPr txBox="1"/>
          <p:nvPr/>
        </p:nvSpPr>
        <p:spPr>
          <a:xfrm>
            <a:off x="868908" y="3950353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格蕾丝</a:t>
            </a:r>
            <a:r>
              <a:rPr lang="en-US" altLang="zh-CN" dirty="0"/>
              <a:t>·</a:t>
            </a:r>
            <a:r>
              <a:rPr lang="zh-CN" altLang="en-US" dirty="0"/>
              <a:t>赫柏</a:t>
            </a:r>
          </a:p>
        </p:txBody>
      </p:sp>
      <p:pic>
        <p:nvPicPr>
          <p:cNvPr id="4098" name="Picture 2" descr="GitHub - seanpm2001/SNU_2D_ProgrammingTools_IDE_COBOL: The COBOL ...">
            <a:extLst>
              <a:ext uri="{FF2B5EF4-FFF2-40B4-BE49-F238E27FC236}">
                <a16:creationId xmlns:a16="http://schemas.microsoft.com/office/drawing/2014/main" id="{C42F7908-608D-CB21-DA7D-505148A03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7" y="1375305"/>
            <a:ext cx="4444705" cy="23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431A149-09EA-1E2E-EB39-0F3CDB2BE2EB}"/>
              </a:ext>
            </a:extLst>
          </p:cNvPr>
          <p:cNvSpPr txBox="1"/>
          <p:nvPr/>
        </p:nvSpPr>
        <p:spPr>
          <a:xfrm>
            <a:off x="4874809" y="392430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宏、数据结构、</a:t>
            </a:r>
            <a:r>
              <a:rPr lang="en-US" altLang="zh-CN" dirty="0"/>
              <a:t>Bug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715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A4323-7E38-6438-FEAB-EF7BF7BAE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D2A1583-61A2-196A-7062-4A7194CE5E3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32343F8-E007-AB21-528B-E8FF116048B9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0965C243-FD8D-B135-CC30-1AFCF27F713D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75C5F291-9701-FA93-C9BF-BA666D6035E9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F6543BEE-7C38-F96C-A4DA-0D06F09FE586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1507215A-0369-EA49-C9F4-887FFEA6EB38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DD668AB0-382A-31C8-526B-86490EC958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399C0E61-4592-AECA-5B96-9515AEBCB8C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730EEF-3472-C344-C415-C4C97D7041D5}"/>
              </a:ext>
            </a:extLst>
          </p:cNvPr>
          <p:cNvSpPr txBox="1"/>
          <p:nvPr/>
        </p:nvSpPr>
        <p:spPr>
          <a:xfrm>
            <a:off x="1673246" y="3908836"/>
            <a:ext cx="96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1ACB38-54A8-3522-14B2-F5D5B3D7C963}"/>
              </a:ext>
            </a:extLst>
          </p:cNvPr>
          <p:cNvSpPr txBox="1"/>
          <p:nvPr/>
        </p:nvSpPr>
        <p:spPr>
          <a:xfrm>
            <a:off x="5730492" y="39616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面向对象编程概念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69D41C-7615-39BD-7005-E3AC41FA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4" y="1995241"/>
            <a:ext cx="2507197" cy="1783235"/>
          </a:xfrm>
          <a:prstGeom prst="rect">
            <a:avLst/>
          </a:prstGeom>
        </p:spPr>
      </p:pic>
      <p:pic>
        <p:nvPicPr>
          <p:cNvPr id="1026" name="Picture 2" descr="The List of Object-oriented Programming Languages">
            <a:extLst>
              <a:ext uri="{FF2B5EF4-FFF2-40B4-BE49-F238E27FC236}">
                <a16:creationId xmlns:a16="http://schemas.microsoft.com/office/drawing/2014/main" id="{19E148ED-9049-5BC5-E091-583A8AD3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890" y="1631718"/>
            <a:ext cx="2291483" cy="21467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410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A3E51-0D7A-8D1C-5DD7-09685CADB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A714C9D-2EAA-1260-D5E0-6EECCBC4C22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20CFFA8-BCB3-D04B-D181-116BA4C7DC93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F5306016-BA77-DA39-ED4B-ED07728B800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C1549EB-C036-DACF-C889-B8E4F418D1E1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B74793CF-F96B-36AA-CEF4-4B85B4AE146E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8C806020-93EE-4E04-C6EC-233C67EC3B47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6EEE4B90-D1A7-4D29-7644-601DF23DD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F998D25D-B4B6-3AD5-A822-E93444D9A617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9FFCBD-965B-2CC5-6493-547411DF0064}"/>
              </a:ext>
            </a:extLst>
          </p:cNvPr>
          <p:cNvSpPr txBox="1"/>
          <p:nvPr/>
        </p:nvSpPr>
        <p:spPr>
          <a:xfrm>
            <a:off x="1256882" y="389055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尼克劳斯维尔特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Pascal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F86B4C-A0D7-1CAF-645A-1DA05D591ED8}"/>
              </a:ext>
            </a:extLst>
          </p:cNvPr>
          <p:cNvSpPr txBox="1"/>
          <p:nvPr/>
        </p:nvSpPr>
        <p:spPr>
          <a:xfrm>
            <a:off x="5730492" y="3961686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汤普逊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77A85-45DE-6F49-075C-65F41AD88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45" y="1283780"/>
            <a:ext cx="3360711" cy="25910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6528934-207A-8D6F-1742-DE4B9FA83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01" y="1375306"/>
            <a:ext cx="1905165" cy="23928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622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3D2DA-7E4F-304A-504E-FF1B59A99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DE3A168-BAB2-BF41-3A62-94CA4378A97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6131891-F6AE-F204-4026-AEBD2D8C64B0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A4872515-2C6C-070C-980A-8C982D4A8A5C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A6035A29-1672-39E9-D804-E10A9DC76D22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FF4A85B-65D3-B337-4BCA-A9E0D420A985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B652BE23-6A0E-0795-8285-F84607255FD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B8A0F8B8-9C41-B036-F019-CBE927134B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1F94267-6A77-0168-B56F-770A2E3C291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EF1CA4-2FF1-68B9-29F7-02AE31E63A75}"/>
              </a:ext>
            </a:extLst>
          </p:cNvPr>
          <p:cNvSpPr txBox="1"/>
          <p:nvPr/>
        </p:nvSpPr>
        <p:spPr>
          <a:xfrm>
            <a:off x="1673246" y="3908836"/>
            <a:ext cx="96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艾伦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B1E1B0-3D3E-5543-42E6-C2600D8C5782}"/>
              </a:ext>
            </a:extLst>
          </p:cNvPr>
          <p:cNvSpPr txBox="1"/>
          <p:nvPr/>
        </p:nvSpPr>
        <p:spPr>
          <a:xfrm>
            <a:off x="5730492" y="39616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Smalltalk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183A45-56D8-C6D8-2655-406CF52E0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64" y="1995241"/>
            <a:ext cx="2507197" cy="17832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0D25F0-3E9A-30FC-0487-B35706C05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954" y="2077981"/>
            <a:ext cx="3086367" cy="1607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609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-78528" y="0"/>
            <a:ext cx="2601751" cy="5143500"/>
          </a:xfrm>
          <a:prstGeom prst="rect">
            <a:avLst/>
          </a:prstGeom>
          <a:solidFill>
            <a:srgbClr val="253C8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64" tIns="34282" rIns="68564" bIns="3428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9473" y="2158324"/>
            <a:ext cx="2105747" cy="1015404"/>
          </a:xfrm>
          <a:prstGeom prst="rect">
            <a:avLst/>
          </a:prstGeom>
          <a:noFill/>
        </p:spPr>
        <p:txBody>
          <a:bodyPr wrap="square" lIns="91440" tIns="45719" rIns="91440" bIns="45719">
            <a:spAutoFit/>
          </a:bodyPr>
          <a:lstStyle/>
          <a:p>
            <a:pPr algn="r">
              <a:defRPr/>
            </a:pPr>
            <a:r>
              <a:rPr lang="zh-CN" altLang="en-US" sz="3599" b="1" spc="15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endParaRPr lang="en-US" altLang="zh-CN" sz="3599" b="1" spc="15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2399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399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1BCB78-D9A9-4080-A3A9-17D7F668EC2C}"/>
              </a:ext>
            </a:extLst>
          </p:cNvPr>
          <p:cNvGrpSpPr/>
          <p:nvPr/>
        </p:nvGrpSpPr>
        <p:grpSpPr>
          <a:xfrm>
            <a:off x="2771800" y="411510"/>
            <a:ext cx="3456384" cy="4331287"/>
            <a:chOff x="3419872" y="411510"/>
            <a:chExt cx="3456384" cy="4331287"/>
          </a:xfrm>
        </p:grpSpPr>
        <p:sp>
          <p:nvSpPr>
            <p:cNvPr id="16" name="圆角矩形 15"/>
            <p:cNvSpPr/>
            <p:nvPr/>
          </p:nvSpPr>
          <p:spPr>
            <a:xfrm>
              <a:off x="3419872" y="411510"/>
              <a:ext cx="319541" cy="383539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一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216708" y="411510"/>
              <a:ext cx="2649402" cy="383539"/>
              <a:chOff x="6339097" y="1573726"/>
              <a:chExt cx="3744416" cy="511504"/>
            </a:xfrm>
            <a:solidFill>
              <a:srgbClr val="C00000"/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339097" y="1614014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语言概述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圆角矩形 19"/>
            <p:cNvSpPr/>
            <p:nvPr/>
          </p:nvSpPr>
          <p:spPr>
            <a:xfrm>
              <a:off x="3419872" y="901275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二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4216708" y="901274"/>
              <a:ext cx="2658179" cy="383539"/>
              <a:chOff x="6315199" y="2410177"/>
              <a:chExt cx="3744416" cy="511504"/>
            </a:xfrm>
            <a:solidFill>
              <a:srgbClr val="253C8E"/>
            </a:solidFill>
          </p:grpSpPr>
          <p:sp>
            <p:nvSpPr>
              <p:cNvPr id="22" name="圆角矩形 21"/>
              <p:cNvSpPr/>
              <p:nvPr/>
            </p:nvSpPr>
            <p:spPr>
              <a:xfrm>
                <a:off x="6315199" y="2410177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6315199" y="2450466"/>
                <a:ext cx="374441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语言基础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4" name="圆角矩形 23"/>
            <p:cNvSpPr/>
            <p:nvPr/>
          </p:nvSpPr>
          <p:spPr>
            <a:xfrm>
              <a:off x="3419872" y="139168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三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216709" y="1391687"/>
              <a:ext cx="2658179" cy="383539"/>
              <a:chOff x="6339097" y="3296031"/>
              <a:chExt cx="3744416" cy="511504"/>
            </a:xfrm>
            <a:solidFill>
              <a:srgbClr val="253C8E"/>
            </a:solidFill>
          </p:grpSpPr>
          <p:sp>
            <p:nvSpPr>
              <p:cNvPr id="26" name="圆角矩形 25"/>
              <p:cNvSpPr/>
              <p:nvPr/>
            </p:nvSpPr>
            <p:spPr>
              <a:xfrm>
                <a:off x="6339097" y="3296031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339097" y="3336319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流程控制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>
              <a:off x="3419872" y="188344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四</a:t>
              </a: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4216710" y="1883446"/>
              <a:ext cx="2649410" cy="383539"/>
              <a:chOff x="6339095" y="4180903"/>
              <a:chExt cx="3744418" cy="820872"/>
            </a:xfrm>
            <a:solidFill>
              <a:srgbClr val="253C8E"/>
            </a:solidFill>
          </p:grpSpPr>
          <p:sp>
            <p:nvSpPr>
              <p:cNvPr id="30" name="圆角矩形 29"/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339095" y="4221882"/>
                <a:ext cx="3744408" cy="779893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数组、字符串与正则表达式</a:t>
                </a:r>
                <a:endParaRPr lang="zh-CN" altLang="zh-CN" sz="1600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3419953" y="2380344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五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4215337" y="2380344"/>
              <a:ext cx="26595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34" name="圆角矩形 33"/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面向对象编程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6" name="圆角矩形 15">
              <a:extLst>
                <a:ext uri="{FF2B5EF4-FFF2-40B4-BE49-F238E27FC236}">
                  <a16:creationId xmlns:a16="http://schemas.microsoft.com/office/drawing/2014/main" id="{AAB336BD-98FE-4FEC-BE3A-A0FBE77ED43B}"/>
                </a:ext>
              </a:extLst>
            </p:cNvPr>
            <p:cNvSpPr/>
            <p:nvPr/>
          </p:nvSpPr>
          <p:spPr>
            <a:xfrm>
              <a:off x="3459306" y="2877241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六</a:t>
              </a:r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B880C36E-7521-4D9A-8CAA-C61392842AA7}"/>
                </a:ext>
              </a:extLst>
            </p:cNvPr>
            <p:cNvGrpSpPr/>
            <p:nvPr/>
          </p:nvGrpSpPr>
          <p:grpSpPr>
            <a:xfrm>
              <a:off x="4216707" y="2877241"/>
              <a:ext cx="2658179" cy="383539"/>
              <a:chOff x="6339097" y="1573726"/>
              <a:chExt cx="3744416" cy="511504"/>
            </a:xfrm>
            <a:solidFill>
              <a:srgbClr val="253C8E"/>
            </a:solidFill>
          </p:grpSpPr>
          <p:sp>
            <p:nvSpPr>
              <p:cNvPr id="74" name="圆角矩形 17">
                <a:extLst>
                  <a:ext uri="{FF2B5EF4-FFF2-40B4-BE49-F238E27FC236}">
                    <a16:creationId xmlns:a16="http://schemas.microsoft.com/office/drawing/2014/main" id="{838D3A7C-DB5D-4238-89E5-05A6239A13D2}"/>
                  </a:ext>
                </a:extLst>
              </p:cNvPr>
              <p:cNvSpPr/>
              <p:nvPr/>
            </p:nvSpPr>
            <p:spPr>
              <a:xfrm>
                <a:off x="6339097" y="1573726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5FB094C4-A6A2-4A36-B7E4-D2468859B1C4}"/>
                  </a:ext>
                </a:extLst>
              </p:cNvPr>
              <p:cNvSpPr/>
              <p:nvPr/>
            </p:nvSpPr>
            <p:spPr>
              <a:xfrm>
                <a:off x="6339097" y="1614014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异常处理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8" name="圆角矩形 19">
              <a:extLst>
                <a:ext uri="{FF2B5EF4-FFF2-40B4-BE49-F238E27FC236}">
                  <a16:creationId xmlns:a16="http://schemas.microsoft.com/office/drawing/2014/main" id="{E802411F-9357-4401-9150-EDF6257BD68D}"/>
                </a:ext>
              </a:extLst>
            </p:cNvPr>
            <p:cNvSpPr/>
            <p:nvPr/>
          </p:nvSpPr>
          <p:spPr>
            <a:xfrm>
              <a:off x="3459306" y="3377087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七</a:t>
              </a:r>
            </a:p>
          </p:txBody>
        </p: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4D24EADA-3869-47C0-AB40-98F9626322C2}"/>
                </a:ext>
              </a:extLst>
            </p:cNvPr>
            <p:cNvGrpSpPr/>
            <p:nvPr/>
          </p:nvGrpSpPr>
          <p:grpSpPr>
            <a:xfrm>
              <a:off x="4216707" y="3377086"/>
              <a:ext cx="2659549" cy="383539"/>
              <a:chOff x="6315199" y="2410177"/>
              <a:chExt cx="3744416" cy="511504"/>
            </a:xfrm>
            <a:solidFill>
              <a:srgbClr val="253C8E"/>
            </a:solidFill>
          </p:grpSpPr>
          <p:sp>
            <p:nvSpPr>
              <p:cNvPr id="72" name="圆角矩形 21">
                <a:extLst>
                  <a:ext uri="{FF2B5EF4-FFF2-40B4-BE49-F238E27FC236}">
                    <a16:creationId xmlns:a16="http://schemas.microsoft.com/office/drawing/2014/main" id="{68859739-CE24-4585-AFB0-A76879C7D6B3}"/>
                  </a:ext>
                </a:extLst>
              </p:cNvPr>
              <p:cNvSpPr/>
              <p:nvPr/>
            </p:nvSpPr>
            <p:spPr>
              <a:xfrm>
                <a:off x="6315199" y="2410177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85331E9F-C417-408F-BCAC-CF11696F1FFB}"/>
                  </a:ext>
                </a:extLst>
              </p:cNvPr>
              <p:cNvSpPr/>
              <p:nvPr/>
            </p:nvSpPr>
            <p:spPr>
              <a:xfrm>
                <a:off x="6315199" y="2450466"/>
                <a:ext cx="374441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Java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输入输出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0" name="圆角矩形 23">
              <a:extLst>
                <a:ext uri="{FF2B5EF4-FFF2-40B4-BE49-F238E27FC236}">
                  <a16:creationId xmlns:a16="http://schemas.microsoft.com/office/drawing/2014/main" id="{4D6BCD01-162A-4A92-B19B-BFF36E57991F}"/>
                </a:ext>
              </a:extLst>
            </p:cNvPr>
            <p:cNvSpPr/>
            <p:nvPr/>
          </p:nvSpPr>
          <p:spPr>
            <a:xfrm>
              <a:off x="3459306" y="3868172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八</a:t>
              </a:r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EAB0F4D5-5F04-4E7B-91BA-88A4E7C8FC91}"/>
                </a:ext>
              </a:extLst>
            </p:cNvPr>
            <p:cNvGrpSpPr/>
            <p:nvPr/>
          </p:nvGrpSpPr>
          <p:grpSpPr>
            <a:xfrm>
              <a:off x="4215337" y="3868172"/>
              <a:ext cx="2659549" cy="383539"/>
              <a:chOff x="6339097" y="3296031"/>
              <a:chExt cx="3744416" cy="511504"/>
            </a:xfrm>
            <a:solidFill>
              <a:srgbClr val="253C8E"/>
            </a:solidFill>
          </p:grpSpPr>
          <p:sp>
            <p:nvSpPr>
              <p:cNvPr id="70" name="圆角矩形 25">
                <a:extLst>
                  <a:ext uri="{FF2B5EF4-FFF2-40B4-BE49-F238E27FC236}">
                    <a16:creationId xmlns:a16="http://schemas.microsoft.com/office/drawing/2014/main" id="{5703A185-9CB2-4E25-A949-2DD13FD024CC}"/>
                  </a:ext>
                </a:extLst>
              </p:cNvPr>
              <p:cNvSpPr/>
              <p:nvPr/>
            </p:nvSpPr>
            <p:spPr>
              <a:xfrm>
                <a:off x="6339097" y="3296031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42009C0E-DDB6-4358-9908-0FA3A706874A}"/>
                  </a:ext>
                </a:extLst>
              </p:cNvPr>
              <p:cNvSpPr/>
              <p:nvPr/>
            </p:nvSpPr>
            <p:spPr>
              <a:xfrm>
                <a:off x="6339097" y="3336319"/>
                <a:ext cx="3120556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泛型与容器类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2" name="圆角矩形 27">
              <a:extLst>
                <a:ext uri="{FF2B5EF4-FFF2-40B4-BE49-F238E27FC236}">
                  <a16:creationId xmlns:a16="http://schemas.microsoft.com/office/drawing/2014/main" id="{7C53BEC0-C2BD-43A2-94E4-9C59F1AD7722}"/>
                </a:ext>
              </a:extLst>
            </p:cNvPr>
            <p:cNvSpPr/>
            <p:nvPr/>
          </p:nvSpPr>
          <p:spPr>
            <a:xfrm>
              <a:off x="3459306" y="4359258"/>
              <a:ext cx="319541" cy="383539"/>
            </a:xfrm>
            <a:prstGeom prst="roundRect">
              <a:avLst/>
            </a:prstGeom>
            <a:solidFill>
              <a:srgbClr val="253C8E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9" tIns="45724" rIns="91449" bIns="45724" anchor="ctr"/>
            <a:lstStyle/>
            <a:p>
              <a:pPr algn="ctr">
                <a:defRPr/>
              </a:pPr>
              <a:r>
                <a:rPr lang="zh-CN" altLang="en-US" sz="2699" dirty="0"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九</a:t>
              </a: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CE8906DC-127D-4CBE-BC97-24A676CA6737}"/>
                </a:ext>
              </a:extLst>
            </p:cNvPr>
            <p:cNvGrpSpPr/>
            <p:nvPr/>
          </p:nvGrpSpPr>
          <p:grpSpPr>
            <a:xfrm>
              <a:off x="4215337" y="4359258"/>
              <a:ext cx="2659549" cy="383539"/>
              <a:chOff x="6339097" y="4180903"/>
              <a:chExt cx="3744416" cy="511504"/>
            </a:xfrm>
            <a:solidFill>
              <a:srgbClr val="253C8E"/>
            </a:solidFill>
          </p:grpSpPr>
          <p:sp>
            <p:nvSpPr>
              <p:cNvPr id="68" name="圆角矩形 29">
                <a:extLst>
                  <a:ext uri="{FF2B5EF4-FFF2-40B4-BE49-F238E27FC236}">
                    <a16:creationId xmlns:a16="http://schemas.microsoft.com/office/drawing/2014/main" id="{90790EBC-59DE-43A1-B1EA-C0E6287CA8D3}"/>
                  </a:ext>
                </a:extLst>
              </p:cNvPr>
              <p:cNvSpPr/>
              <p:nvPr/>
            </p:nvSpPr>
            <p:spPr>
              <a:xfrm>
                <a:off x="6339097" y="418090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2CDC415-1DE9-4287-B56B-F13F22627E54}"/>
                  </a:ext>
                </a:extLst>
              </p:cNvPr>
              <p:cNvSpPr/>
              <p:nvPr/>
            </p:nvSpPr>
            <p:spPr>
              <a:xfrm>
                <a:off x="6339097" y="4221882"/>
                <a:ext cx="3720518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多线程</a:t>
                </a:r>
                <a:endParaRPr lang="zh-CN" altLang="zh-CN" sz="1600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6DE2873-F3FC-4FB1-B5BE-F764DF9BBC62}"/>
              </a:ext>
            </a:extLst>
          </p:cNvPr>
          <p:cNvGrpSpPr/>
          <p:nvPr/>
        </p:nvGrpSpPr>
        <p:grpSpPr>
          <a:xfrm>
            <a:off x="7092280" y="1086086"/>
            <a:ext cx="1907704" cy="2966897"/>
            <a:chOff x="7092280" y="1117021"/>
            <a:chExt cx="1907704" cy="2966897"/>
          </a:xfrm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F5D62675-0175-4C82-95BB-9307039C3B84}"/>
                </a:ext>
              </a:extLst>
            </p:cNvPr>
            <p:cNvGrpSpPr/>
            <p:nvPr/>
          </p:nvGrpSpPr>
          <p:grpSpPr>
            <a:xfrm>
              <a:off x="7236296" y="1223894"/>
              <a:ext cx="16879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53" name="圆角矩形 33">
                <a:extLst>
                  <a:ext uri="{FF2B5EF4-FFF2-40B4-BE49-F238E27FC236}">
                    <a16:creationId xmlns:a16="http://schemas.microsoft.com/office/drawing/2014/main" id="{FD826CC8-1349-4351-8807-8F3C60CA5E41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B4EB52A0-EC75-4A50-A910-B16A47ACE1CA}"/>
                  </a:ext>
                </a:extLst>
              </p:cNvPr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类与对象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37754611-E456-43B0-AA56-58E2BDE3A275}"/>
                </a:ext>
              </a:extLst>
            </p:cNvPr>
            <p:cNvGrpSpPr/>
            <p:nvPr/>
          </p:nvGrpSpPr>
          <p:grpSpPr>
            <a:xfrm>
              <a:off x="7225523" y="1730421"/>
              <a:ext cx="1687949" cy="383539"/>
              <a:chOff x="6339097" y="5057483"/>
              <a:chExt cx="3744416" cy="511504"/>
            </a:xfrm>
            <a:solidFill>
              <a:srgbClr val="253C8E"/>
            </a:solidFill>
          </p:grpSpPr>
          <p:sp>
            <p:nvSpPr>
              <p:cNvPr id="51" name="圆角矩形 33">
                <a:extLst>
                  <a:ext uri="{FF2B5EF4-FFF2-40B4-BE49-F238E27FC236}">
                    <a16:creationId xmlns:a16="http://schemas.microsoft.com/office/drawing/2014/main" id="{5FF06BEC-91FC-4FE2-914E-A39A43412E60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51150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033D7337-7B14-4861-A352-4E4B037DFCA5}"/>
                  </a:ext>
                </a:extLst>
              </p:cNvPr>
              <p:cNvSpPr/>
              <p:nvPr/>
            </p:nvSpPr>
            <p:spPr>
              <a:xfrm>
                <a:off x="6339098" y="5085978"/>
                <a:ext cx="3720517" cy="451521"/>
              </a:xfrm>
              <a:prstGeom prst="rect">
                <a:avLst/>
              </a:prstGeom>
              <a:grp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类的特性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C0D5B09-63C5-41FB-955B-8AFA3B20182B}"/>
                </a:ext>
              </a:extLst>
            </p:cNvPr>
            <p:cNvGrpSpPr/>
            <p:nvPr/>
          </p:nvGrpSpPr>
          <p:grpSpPr>
            <a:xfrm>
              <a:off x="7225523" y="2219264"/>
              <a:ext cx="1677176" cy="584784"/>
              <a:chOff x="6339097" y="5057483"/>
              <a:chExt cx="3744416" cy="808388"/>
            </a:xfrm>
            <a:solidFill>
              <a:srgbClr val="253C8E"/>
            </a:solidFill>
          </p:grpSpPr>
          <p:sp>
            <p:nvSpPr>
              <p:cNvPr id="49" name="圆角矩形 33">
                <a:extLst>
                  <a:ext uri="{FF2B5EF4-FFF2-40B4-BE49-F238E27FC236}">
                    <a16:creationId xmlns:a16="http://schemas.microsoft.com/office/drawing/2014/main" id="{A7FDAD48-0FA6-484B-B24C-8877F770F8D2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808388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894B83E2-0B2E-4775-8E2D-8AEDA3E17E00}"/>
                  </a:ext>
                </a:extLst>
              </p:cNvPr>
              <p:cNvSpPr/>
              <p:nvPr/>
            </p:nvSpPr>
            <p:spPr>
              <a:xfrm>
                <a:off x="6339097" y="5085978"/>
                <a:ext cx="3720518" cy="779893"/>
              </a:xfrm>
              <a:prstGeom prst="rect">
                <a:avLst/>
              </a:prstGeom>
              <a:no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继承、抽象类、接口和枚举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C08636C8-B597-4C26-836F-C810823C1431}"/>
                </a:ext>
              </a:extLst>
            </p:cNvPr>
            <p:cNvGrpSpPr/>
            <p:nvPr/>
          </p:nvGrpSpPr>
          <p:grpSpPr>
            <a:xfrm>
              <a:off x="7224657" y="2905313"/>
              <a:ext cx="1687949" cy="1089389"/>
              <a:chOff x="6339097" y="5057483"/>
              <a:chExt cx="3744416" cy="1261048"/>
            </a:xfrm>
            <a:solidFill>
              <a:srgbClr val="253C8E"/>
            </a:solidFill>
          </p:grpSpPr>
          <p:sp>
            <p:nvSpPr>
              <p:cNvPr id="47" name="圆角矩形 33">
                <a:extLst>
                  <a:ext uri="{FF2B5EF4-FFF2-40B4-BE49-F238E27FC236}">
                    <a16:creationId xmlns:a16="http://schemas.microsoft.com/office/drawing/2014/main" id="{55A657AB-8FA9-44C6-98ED-33C8C2B9A3FC}"/>
                  </a:ext>
                </a:extLst>
              </p:cNvPr>
              <p:cNvSpPr/>
              <p:nvPr/>
            </p:nvSpPr>
            <p:spPr>
              <a:xfrm>
                <a:off x="6339097" y="5057483"/>
                <a:ext cx="3744416" cy="1232554"/>
              </a:xfrm>
              <a:prstGeom prst="roundRect">
                <a:avLst/>
              </a:prstGeom>
              <a:grpFill/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9" tIns="45724" rIns="91449" bIns="45724" anchor="ctr"/>
              <a:lstStyle/>
              <a:p>
                <a:pPr>
                  <a:defRPr/>
                </a:pPr>
                <a:endParaRPr lang="zh-CN" altLang="en-US" sz="2699">
                  <a:solidFill>
                    <a:schemeClr val="bg1"/>
                  </a:solidFill>
                  <a:latin typeface="+mj-lt"/>
                  <a:ea typeface="Arial Unicode MS" panose="020B0604020202020204" pitchFamily="34" charset="-122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0D23E1A2-3AA0-470E-BCB0-8A55E6E996CA}"/>
                  </a:ext>
                </a:extLst>
              </p:cNvPr>
              <p:cNvSpPr/>
              <p:nvPr/>
            </p:nvSpPr>
            <p:spPr>
              <a:xfrm>
                <a:off x="6339097" y="5085977"/>
                <a:ext cx="3720518" cy="1232554"/>
              </a:xfrm>
              <a:prstGeom prst="rect">
                <a:avLst/>
              </a:prstGeom>
              <a:noFill/>
            </p:spPr>
            <p:txBody>
              <a:bodyPr wrap="square" lIns="91449" tIns="45724" rIns="91449" bIns="45724">
                <a:spAutoFit/>
              </a:bodyPr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注解、反射、内部类、匿名内部类与</a:t>
                </a:r>
                <a:r>
                  <a:rPr lang="en-US" altLang="zh-CN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Lambda</a:t>
                </a:r>
                <a:r>
                  <a:rPr lang="zh-CN" altLang="en-US" sz="1600" b="1" kern="1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cs typeface="Times New Roman" panose="02020603050405020304" pitchFamily="18" charset="0"/>
                  </a:rPr>
                  <a:t>表达式</a:t>
                </a:r>
                <a:endParaRPr lang="zh-CN" altLang="zh-CN" sz="1600" b="1" kern="1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893C2ED-50E6-4EAD-BDE6-661CBE06D6D0}"/>
                </a:ext>
              </a:extLst>
            </p:cNvPr>
            <p:cNvSpPr/>
            <p:nvPr/>
          </p:nvSpPr>
          <p:spPr>
            <a:xfrm>
              <a:off x="7092280" y="1117021"/>
              <a:ext cx="1907704" cy="2966897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4F9BAA2-72E7-4B24-9DA8-FDBDD19AD011}"/>
              </a:ext>
            </a:extLst>
          </p:cNvPr>
          <p:cNvCxnSpPr>
            <a:endCxn id="46" idx="1"/>
          </p:cNvCxnSpPr>
          <p:nvPr/>
        </p:nvCxnSpPr>
        <p:spPr>
          <a:xfrm flipV="1">
            <a:off x="6298822" y="2569535"/>
            <a:ext cx="793458" cy="25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7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 xmlns:p15="http://schemas.microsoft.com/office/powerpoint/2012/main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BC31-218B-22D5-899C-4CD307CC0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F5B5F44F-D912-660C-A81C-3F6A6E1A8B9A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2257C49-9DDC-6467-B94F-EF6EE5FD3023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470A0D7C-99A8-71E1-82C4-E99545FA7FC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1F993CC4-ED64-12F4-94F5-B0E2B4A6EBE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A58581F0-67A8-DCAD-1A7B-55DADC83A925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BC9D7943-D89E-258E-1AC6-B2522F125FAD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E5030BD8-8E79-0D8F-9826-10AAA6BE1B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E26AAF12-954D-D9A2-50DD-A730D2DEF4CE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A16287C-A17C-70B6-A337-B960060628A6}"/>
              </a:ext>
            </a:extLst>
          </p:cNvPr>
          <p:cNvSpPr txBox="1"/>
          <p:nvPr/>
        </p:nvSpPr>
        <p:spPr>
          <a:xfrm>
            <a:off x="1459663" y="390883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汤普逊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丹尼斯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70EDF3-7051-77FB-186F-40F9615A9D30}"/>
              </a:ext>
            </a:extLst>
          </p:cNvPr>
          <p:cNvSpPr txBox="1"/>
          <p:nvPr/>
        </p:nvSpPr>
        <p:spPr>
          <a:xfrm>
            <a:off x="5730492" y="396168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D995A3D-A4A5-8C57-9A44-559696BC6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6" y="1207517"/>
            <a:ext cx="3863675" cy="258340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296470D-3785-79F8-34E1-DBE1C9B070EA}"/>
              </a:ext>
            </a:extLst>
          </p:cNvPr>
          <p:cNvSpPr txBox="1"/>
          <p:nvPr/>
        </p:nvSpPr>
        <p:spPr>
          <a:xfrm>
            <a:off x="4709271" y="1622056"/>
            <a:ext cx="4224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#include &lt;</a:t>
            </a:r>
            <a:r>
              <a:rPr lang="en-US" altLang="zh-CN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stdio.h</a:t>
            </a:r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&gt;</a:t>
            </a:r>
          </a:p>
          <a:p>
            <a:endParaRPr lang="en-US" altLang="zh-CN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int main() {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altLang="zh-CN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printf</a:t>
            </a:r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(“Hello, world!\n”);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    return 0;</a:t>
            </a:r>
          </a:p>
          <a:p>
            <a:r>
              <a:rPr lang="en-US" altLang="zh-CN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  <a:endParaRPr lang="zh-CN" altLang="en-US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0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D95C2-9812-2F16-1E5E-90F690685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4B408BA-4419-DEBF-398B-7BBF77F9CE81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1C419B6-6CAC-3556-8B0F-BB2AB3FC29D2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026BBA88-18C9-5F12-D140-9BFB35BBE678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658F3A9D-EAA4-DFB1-A9FE-30639E332EE6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5B7D73CB-3CB3-CB44-F47B-D519D3A34D63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3FB93067-CEC5-F3B1-2906-CFB22CBA2C4B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A362141F-1A0A-2FC6-49F2-CCCA01EE2F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7610452-C220-CE21-D493-B0733D59FE5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304446-CE11-07FC-7B4E-25E6125277D5}"/>
              </a:ext>
            </a:extLst>
          </p:cNvPr>
          <p:cNvSpPr txBox="1"/>
          <p:nvPr/>
        </p:nvSpPr>
        <p:spPr>
          <a:xfrm>
            <a:off x="179512" y="3908836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杰拉德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杰伊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萨斯曼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麻省理工学院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04A6EE-2451-DCB1-49D3-372F6861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5" y="1409599"/>
            <a:ext cx="1607959" cy="232430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50C20E1-37C2-3D01-7398-C300055C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893" y="1409599"/>
            <a:ext cx="1867062" cy="236240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6B7A3EC-9495-7EC3-8A8D-EAE113591575}"/>
              </a:ext>
            </a:extLst>
          </p:cNvPr>
          <p:cNvSpPr txBox="1"/>
          <p:nvPr/>
        </p:nvSpPr>
        <p:spPr>
          <a:xfrm>
            <a:off x="3282125" y="3928119"/>
            <a:ext cx="185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盖伊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史提尔二世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麻省理工学院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Scheme Programming Language - Free Books at EBD">
            <a:extLst>
              <a:ext uri="{FF2B5EF4-FFF2-40B4-BE49-F238E27FC236}">
                <a16:creationId xmlns:a16="http://schemas.microsoft.com/office/drawing/2014/main" id="{25653C65-6ED6-6AED-11A8-10C11211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181" y="1697958"/>
            <a:ext cx="3350888" cy="174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16590D1-B3DB-ACAB-A8A7-B977D9895329}"/>
              </a:ext>
            </a:extLst>
          </p:cNvPr>
          <p:cNvSpPr txBox="1"/>
          <p:nvPr/>
        </p:nvSpPr>
        <p:spPr>
          <a:xfrm>
            <a:off x="6343245" y="3673865"/>
            <a:ext cx="1516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闭包概念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859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5EA5-80B2-E6CC-3FEF-F63AB1522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8C4EA38-9F67-D66D-B8B3-D870B0C120D6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CD80F75-B3C1-3629-5250-2E2B7CE46E6E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BADF8E59-4264-33E1-F4C5-FB517CEF0610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DEA8F934-D8A1-5B18-81C8-93F4E17D9133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76C259A-2F38-BF82-24DB-80A354054BBF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F875E2B-9B1A-7401-68AA-24619298417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30D0D9C1-28B0-131C-ED2D-FB5324DD3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C2823F69-172B-99DD-552C-17EDCA97790D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DCE9F4-A67D-4EEE-2989-C5B2F97F114B}"/>
              </a:ext>
            </a:extLst>
          </p:cNvPr>
          <p:cNvSpPr txBox="1"/>
          <p:nvPr/>
        </p:nvSpPr>
        <p:spPr>
          <a:xfrm>
            <a:off x="1302824" y="3997030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比雅尼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斯特劳斯特鲁普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贝尔实验室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5C133F-6846-D3C2-E0E4-EE0CF1E3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472" y="1518150"/>
            <a:ext cx="1470787" cy="2278577"/>
          </a:xfrm>
          <a:prstGeom prst="rect">
            <a:avLst/>
          </a:prstGeom>
        </p:spPr>
      </p:pic>
      <p:pic>
        <p:nvPicPr>
          <p:cNvPr id="12290" name="Picture 2" descr="Variable Scope (Local vs Global) - Adel Nasim">
            <a:extLst>
              <a:ext uri="{FF2B5EF4-FFF2-40B4-BE49-F238E27FC236}">
                <a16:creationId xmlns:a16="http://schemas.microsoft.com/office/drawing/2014/main" id="{63681852-317E-7AE3-D75E-10255634E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25329"/>
            <a:ext cx="2770685" cy="310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80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4F8D6-26E7-5435-404D-D600D8D33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9126DEF-EB74-2F49-964F-A5F186904F33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F019C95-425A-F6AF-917A-90441A4C4C5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A1D74D-6C1C-3F57-750E-C14253B932F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00CF594F-2E85-433B-2107-E6DBB9895251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C31AFAC7-1A32-6919-4EE3-DB82A7F91B93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9F37B7AE-4535-414E-B255-4191C49C6FE4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50201388-F272-ACC9-D58F-1A5667D04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3745D96F-44A1-8690-6707-015760B6DFA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俄勒冈波特兰的函数式编程语言与计算机结构大会成立专门委员会，形成第一个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Haskell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惰性函数式编程语言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8A17A3-FDFE-F501-47D1-7606A3476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876158"/>
            <a:ext cx="8134112" cy="14519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17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CABAA-6DB3-53A8-AB0B-90078D419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2D31466-B807-8CA9-9121-343E4FA50E50}"/>
              </a:ext>
            </a:extLst>
          </p:cNvPr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632A44-ADDE-C904-04D5-7163E6629B0C}"/>
              </a:ext>
            </a:extLst>
          </p:cNvPr>
          <p:cNvGrpSpPr/>
          <p:nvPr/>
        </p:nvGrpSpPr>
        <p:grpSpPr>
          <a:xfrm>
            <a:off x="179512" y="191539"/>
            <a:ext cx="3551125" cy="415370"/>
            <a:chOff x="264586" y="255969"/>
            <a:chExt cx="355112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45D8E1B5-BA3F-619E-7CFA-7E6CE8F7EB49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350EA945-7336-44F9-9D9E-7D35579AFCE5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2A3F370B-0FC3-AA94-7529-DA4CB660C008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550DA183-F1FD-690B-0745-689497ADBB66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131BBBF5-944E-4358-AFA9-EDA9655894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314701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题外话：编程语言发展史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ectangle 4">
            <a:extLst>
              <a:ext uri="{FF2B5EF4-FFF2-40B4-BE49-F238E27FC236}">
                <a16:creationId xmlns:a16="http://schemas.microsoft.com/office/drawing/2014/main" id="{19611FCC-46E6-B7D2-5803-FBE2B17D46D9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674970"/>
            <a:ext cx="8928992" cy="434505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1995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886318-9984-6E7F-FA78-F7E4A3B0701B}"/>
              </a:ext>
            </a:extLst>
          </p:cNvPr>
          <p:cNvSpPr txBox="1"/>
          <p:nvPr/>
        </p:nvSpPr>
        <p:spPr>
          <a:xfrm>
            <a:off x="1698771" y="399703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詹姆斯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高斯林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微系统公司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377FE7-219A-1E62-A714-C1DBE3F3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60" y="1701809"/>
            <a:ext cx="2004234" cy="2019475"/>
          </a:xfrm>
          <a:prstGeom prst="rect">
            <a:avLst/>
          </a:prstGeom>
        </p:spPr>
      </p:pic>
      <p:pic>
        <p:nvPicPr>
          <p:cNvPr id="13314" name="Picture 2" descr="Download Java Logo in SVG Vector or PNG File Format - Logo.wine">
            <a:extLst>
              <a:ext uri="{FF2B5EF4-FFF2-40B4-BE49-F238E27FC236}">
                <a16:creationId xmlns:a16="http://schemas.microsoft.com/office/drawing/2014/main" id="{A6FFD770-7562-97CA-258C-B29CBED5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467" y="1206596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79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5"/>
          <p:cNvSpPr txBox="1"/>
          <p:nvPr/>
        </p:nvSpPr>
        <p:spPr>
          <a:xfrm>
            <a:off x="2940784" y="2389284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谢谢聆听！</a:t>
            </a:r>
          </a:p>
        </p:txBody>
      </p:sp>
      <p:sp>
        <p:nvSpPr>
          <p:cNvPr id="31" name="TextBox 7"/>
          <p:cNvSpPr txBox="1"/>
          <p:nvPr/>
        </p:nvSpPr>
        <p:spPr>
          <a:xfrm>
            <a:off x="6279789" y="4625400"/>
            <a:ext cx="2743059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创新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思考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共享 </a:t>
            </a:r>
            <a:r>
              <a:rPr lang="en-US" altLang="zh-CN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zh-CN" altLang="en-US" dirty="0">
                <a:solidFill>
                  <a:srgbClr val="253C8E"/>
                </a:solidFill>
                <a:latin typeface="微软雅黑" pitchFamily="34" charset="-122"/>
                <a:ea typeface="微软雅黑" pitchFamily="34" charset="-122"/>
              </a:rPr>
              <a:t>实践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990325" y="3214869"/>
            <a:ext cx="7182075" cy="4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94E6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EC1BB9-18C1-48E2-87E8-A423AA6B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0" y="1013498"/>
            <a:ext cx="3087540" cy="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4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 xmlns:p15="http://schemas.microsoft.com/office/powerpoint/2012/main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1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85875" y="1631454"/>
            <a:ext cx="1697175" cy="1179196"/>
            <a:chOff x="776150" y="1476374"/>
            <a:chExt cx="1697175" cy="1179196"/>
          </a:xfrm>
          <a:solidFill>
            <a:srgbClr val="253C8E"/>
          </a:solidFill>
        </p:grpSpPr>
        <p:grpSp>
          <p:nvGrpSpPr>
            <p:cNvPr id="6" name="组合 5"/>
            <p:cNvGrpSpPr/>
            <p:nvPr/>
          </p:nvGrpSpPr>
          <p:grpSpPr>
            <a:xfrm>
              <a:off x="776150" y="1476374"/>
              <a:ext cx="1697175" cy="1179196"/>
              <a:chOff x="1438274" y="1657351"/>
              <a:chExt cx="1095375" cy="747122"/>
            </a:xfrm>
            <a:grpFill/>
          </p:grpSpPr>
          <p:sp>
            <p:nvSpPr>
              <p:cNvPr id="9" name="任意多边形 8"/>
              <p:cNvSpPr/>
              <p:nvPr/>
            </p:nvSpPr>
            <p:spPr>
              <a:xfrm>
                <a:off x="2314574" y="1724025"/>
                <a:ext cx="219075" cy="600075"/>
              </a:xfrm>
              <a:custGeom>
                <a:avLst/>
                <a:gdLst>
                  <a:gd name="connsiteX0" fmla="*/ 57150 w 171450"/>
                  <a:gd name="connsiteY0" fmla="*/ 66675 h 523875"/>
                  <a:gd name="connsiteX1" fmla="*/ 171450 w 171450"/>
                  <a:gd name="connsiteY1" fmla="*/ 0 h 523875"/>
                  <a:gd name="connsiteX2" fmla="*/ 0 w 171450"/>
                  <a:gd name="connsiteY2" fmla="*/ 523875 h 523875"/>
                  <a:gd name="connsiteX3" fmla="*/ 57150 w 171450"/>
                  <a:gd name="connsiteY3" fmla="*/ 666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450" h="523875">
                    <a:moveTo>
                      <a:pt x="57150" y="66675"/>
                    </a:moveTo>
                    <a:lnTo>
                      <a:pt x="171450" y="0"/>
                    </a:lnTo>
                    <a:lnTo>
                      <a:pt x="0" y="523875"/>
                    </a:lnTo>
                    <a:lnTo>
                      <a:pt x="57150" y="666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任意多边形 9"/>
              <p:cNvSpPr/>
              <p:nvPr/>
            </p:nvSpPr>
            <p:spPr>
              <a:xfrm>
                <a:off x="1438274" y="1657351"/>
                <a:ext cx="1000125" cy="647700"/>
              </a:xfrm>
              <a:custGeom>
                <a:avLst/>
                <a:gdLst>
                  <a:gd name="connsiteX0" fmla="*/ 0 w 704850"/>
                  <a:gd name="connsiteY0" fmla="*/ 419100 h 542925"/>
                  <a:gd name="connsiteX1" fmla="*/ 501418 w 704850"/>
                  <a:gd name="connsiteY1" fmla="*/ 223861 h 542925"/>
                  <a:gd name="connsiteX2" fmla="*/ 704850 w 704850"/>
                  <a:gd name="connsiteY2" fmla="*/ 0 h 542925"/>
                  <a:gd name="connsiteX3" fmla="*/ 638175 w 704850"/>
                  <a:gd name="connsiteY3" fmla="*/ 542925 h 542925"/>
                  <a:gd name="connsiteX4" fmla="*/ 0 w 704850"/>
                  <a:gd name="connsiteY4" fmla="*/ 4191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850" h="542925">
                    <a:moveTo>
                      <a:pt x="0" y="419100"/>
                    </a:moveTo>
                    <a:lnTo>
                      <a:pt x="501418" y="223861"/>
                    </a:lnTo>
                    <a:lnTo>
                      <a:pt x="704850" y="0"/>
                    </a:lnTo>
                    <a:lnTo>
                      <a:pt x="638175" y="542925"/>
                    </a:lnTo>
                    <a:lnTo>
                      <a:pt x="0" y="4191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1447800" y="2152649"/>
                <a:ext cx="904875" cy="251824"/>
              </a:xfrm>
              <a:custGeom>
                <a:avLst/>
                <a:gdLst>
                  <a:gd name="connsiteX0" fmla="*/ 0 w 638175"/>
                  <a:gd name="connsiteY0" fmla="*/ 0 h 227454"/>
                  <a:gd name="connsiteX1" fmla="*/ 503998 w 638175"/>
                  <a:gd name="connsiteY1" fmla="*/ 227454 h 227454"/>
                  <a:gd name="connsiteX2" fmla="*/ 638175 w 638175"/>
                  <a:gd name="connsiteY2" fmla="*/ 133350 h 227454"/>
                  <a:gd name="connsiteX3" fmla="*/ 0 w 638175"/>
                  <a:gd name="connsiteY3" fmla="*/ 0 h 227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175" h="227454">
                    <a:moveTo>
                      <a:pt x="0" y="0"/>
                    </a:moveTo>
                    <a:lnTo>
                      <a:pt x="503998" y="227454"/>
                    </a:lnTo>
                    <a:lnTo>
                      <a:pt x="638175" y="1333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69"/>
            <p:cNvSpPr txBox="1">
              <a:spLocks noChangeArrowheads="1"/>
            </p:cNvSpPr>
            <p:nvPr/>
          </p:nvSpPr>
          <p:spPr bwMode="auto">
            <a:xfrm>
              <a:off x="1751006" y="1999995"/>
              <a:ext cx="525804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itchFamily="34" charset="-122"/>
                  <a:cs typeface="Arial" panose="020B0604020202020204" pitchFamily="34" charset="0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文本框 69"/>
            <p:cNvSpPr txBox="1">
              <a:spLocks noChangeArrowheads="1"/>
            </p:cNvSpPr>
            <p:nvPr/>
          </p:nvSpPr>
          <p:spPr bwMode="auto">
            <a:xfrm>
              <a:off x="1365931" y="2200646"/>
              <a:ext cx="803828" cy="2498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微软雅黑" pitchFamily="34" charset="-122"/>
                  <a:cs typeface="Times New Roman" panose="02020603050405020304" pitchFamily="18" charset="0"/>
                </a:rPr>
                <a:t>Content</a:t>
              </a:r>
              <a:endParaRPr lang="zh-CN" altLang="en-US" sz="1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662063" y="2096269"/>
            <a:ext cx="5726361" cy="742866"/>
            <a:chOff x="2662063" y="2096269"/>
            <a:chExt cx="4605511" cy="742866"/>
          </a:xfrm>
        </p:grpSpPr>
        <p:sp>
          <p:nvSpPr>
            <p:cNvPr id="17" name="圆角矩形 16"/>
            <p:cNvSpPr/>
            <p:nvPr/>
          </p:nvSpPr>
          <p:spPr>
            <a:xfrm rot="169524">
              <a:off x="2870715" y="2159777"/>
              <a:ext cx="4291529" cy="679358"/>
            </a:xfrm>
            <a:custGeom>
              <a:avLst/>
              <a:gdLst>
                <a:gd name="connsiteX0" fmla="*/ 521 w 4291529"/>
                <a:gd name="connsiteY0" fmla="*/ 353597 h 679358"/>
                <a:gd name="connsiteX1" fmla="*/ 390702 w 4291529"/>
                <a:gd name="connsiteY1" fmla="*/ 77107 h 679358"/>
                <a:gd name="connsiteX2" fmla="*/ 4264591 w 4291529"/>
                <a:gd name="connsiteY2" fmla="*/ 0 h 679358"/>
                <a:gd name="connsiteX3" fmla="*/ 4291490 w 4291529"/>
                <a:gd name="connsiteY3" fmla="*/ 616816 h 679358"/>
                <a:gd name="connsiteX4" fmla="*/ 326282 w 4291529"/>
                <a:gd name="connsiteY4" fmla="*/ 679358 h 679358"/>
                <a:gd name="connsiteX5" fmla="*/ 521 w 4291529"/>
                <a:gd name="connsiteY5" fmla="*/ 353597 h 679358"/>
                <a:gd name="connsiteX6" fmla="*/ 0 w 4605511"/>
                <a:gd name="connsiteY6" fmla="*/ 325761 h 651522"/>
                <a:gd name="connsiteX7" fmla="*/ 0 w 4605511"/>
                <a:gd name="connsiteY7" fmla="*/ 325761 h 65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1529" h="679358">
                  <a:moveTo>
                    <a:pt x="521" y="353597"/>
                  </a:moveTo>
                  <a:cubicBezTo>
                    <a:pt x="11258" y="253222"/>
                    <a:pt x="210789" y="77107"/>
                    <a:pt x="390702" y="77107"/>
                  </a:cubicBezTo>
                  <a:lnTo>
                    <a:pt x="4264591" y="0"/>
                  </a:lnTo>
                  <a:cubicBezTo>
                    <a:pt x="4247314" y="127637"/>
                    <a:pt x="4293063" y="485830"/>
                    <a:pt x="4291490" y="616816"/>
                  </a:cubicBezTo>
                  <a:lnTo>
                    <a:pt x="326282" y="679358"/>
                  </a:lnTo>
                  <a:cubicBezTo>
                    <a:pt x="146369" y="679358"/>
                    <a:pt x="-10216" y="453972"/>
                    <a:pt x="521" y="35359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662063" y="2096269"/>
              <a:ext cx="4605511" cy="651522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>
              <a:noFill/>
            </a:ln>
            <a:effectLst>
              <a:innerShdw dist="12700" dir="19800000">
                <a:schemeClr val="bg1">
                  <a:lumMod val="85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/>
            </a:p>
          </p:txBody>
        </p:sp>
        <p:sp>
          <p:nvSpPr>
            <p:cNvPr id="15" name="文本框 14"/>
            <p:cNvSpPr txBox="1">
              <a:spLocks noChangeArrowheads="1"/>
            </p:cNvSpPr>
            <p:nvPr/>
          </p:nvSpPr>
          <p:spPr bwMode="auto">
            <a:xfrm>
              <a:off x="2845814" y="2189686"/>
              <a:ext cx="14093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000" dirty="0">
                  <a:solidFill>
                    <a:srgbClr val="253C8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Java</a:t>
              </a:r>
              <a:r>
                <a:rPr lang="zh-CN" altLang="en-US" sz="2000">
                  <a:solidFill>
                    <a:srgbClr val="253C8E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语言概述</a:t>
              </a:r>
              <a:endParaRPr lang="zh-CN" altLang="en-US" sz="2400" b="1" dirty="0">
                <a:solidFill>
                  <a:srgbClr val="253C8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701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54194" cy="415370"/>
            <a:chOff x="264586" y="255969"/>
            <a:chExt cx="30541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500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计算机简介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</a:t>
              </a:r>
            </a:p>
          </p:txBody>
        </p:sp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518593F9-1666-47AD-B7D7-D0091690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1539" y="3727467"/>
            <a:ext cx="1108520" cy="8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D69C5088-F2E0-42A8-B663-70F6B968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8" y="2204842"/>
            <a:ext cx="3675347" cy="797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316349E4-513B-4351-A6F3-5F6CEA44B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248" y="3422137"/>
            <a:ext cx="1458308" cy="1458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9F1DD969-14CF-43BE-A3AC-BDA34DC20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874" y="634612"/>
            <a:ext cx="1575332" cy="118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66CB8226-9C31-4D7E-AFB3-E874F3114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3" y="3149333"/>
            <a:ext cx="2334065" cy="175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303FA91E-5135-46D1-95EE-2D553449A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196" y="770283"/>
            <a:ext cx="1157387" cy="910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9">
            <a:extLst>
              <a:ext uri="{FF2B5EF4-FFF2-40B4-BE49-F238E27FC236}">
                <a16:creationId xmlns:a16="http://schemas.microsoft.com/office/drawing/2014/main" id="{1A1CA908-03AB-44F2-897F-13AD79A2E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4" y="723512"/>
            <a:ext cx="1337425" cy="93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FFC5CC4F-6885-4DF6-9B66-177896F9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705" y="2110321"/>
            <a:ext cx="1050651" cy="98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01687CCA-856B-43D5-A86B-1EF6E8479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01" y="510334"/>
            <a:ext cx="1283414" cy="128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2">
            <a:extLst>
              <a:ext uri="{FF2B5EF4-FFF2-40B4-BE49-F238E27FC236}">
                <a16:creationId xmlns:a16="http://schemas.microsoft.com/office/drawing/2014/main" id="{759286A1-F886-4474-A419-AD095F3C4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827" y="2037978"/>
            <a:ext cx="1337425" cy="110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6100EFF6-DB94-4339-93E6-7C4A302B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43" y="3360328"/>
            <a:ext cx="1982990" cy="14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53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54194" cy="415370"/>
            <a:chOff x="264586" y="255969"/>
            <a:chExt cx="3054194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50084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计算机简介</a:t>
              </a:r>
              <a:r>
                <a:rPr lang="en-US" altLang="zh-CN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601F68C-3D2E-4B95-A175-EC21E2B89F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9" y="672670"/>
            <a:ext cx="2498800" cy="88958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7B3FA77-6912-4310-AC3F-029AE9D46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9" y="1663284"/>
            <a:ext cx="2498800" cy="88612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0B0776E-6B3A-48D2-8739-CDA951E170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2" y="3828717"/>
            <a:ext cx="2692898" cy="111929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E59D6D3-37D1-4F0F-B1AA-932CD5A8B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2" y="2684770"/>
            <a:ext cx="2692898" cy="99283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D6BE7E4-E446-4887-B2B4-39E2890AD2A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51" y="263771"/>
            <a:ext cx="1588888" cy="158888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B5610F62-0CBB-4501-9781-75ACED5272A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898" y="263771"/>
            <a:ext cx="1588888" cy="1588888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C6DABDCC-0B3D-4C6B-A25D-5CFC326199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99" y="410220"/>
            <a:ext cx="1481259" cy="98964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CADDAACA-BF8A-41F2-9ED8-01BC0BB26A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72" y="1748339"/>
            <a:ext cx="1108860" cy="164682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A79F799D-6274-485C-BE75-8D66239075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51" y="2060215"/>
            <a:ext cx="3401818" cy="153391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F695AA06-E6C2-481C-9B3A-98B62868284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49" y="3618300"/>
            <a:ext cx="1590827" cy="119312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B333E8B2-4D6F-4F82-9214-EE93AF8C723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35" y="3911346"/>
            <a:ext cx="3081533" cy="9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1127385" cy="415370"/>
            <a:chOff x="264586" y="255969"/>
            <a:chExt cx="1127385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723275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</a:t>
              </a: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7FC6E903-55C1-405F-ABFB-65578A97601E}"/>
              </a:ext>
            </a:extLst>
          </p:cNvPr>
          <p:cNvSpPr txBox="1">
            <a:spLocks noChangeArrowheads="1"/>
          </p:cNvSpPr>
          <p:nvPr/>
        </p:nvSpPr>
        <p:spPr>
          <a:xfrm>
            <a:off x="179512" y="699542"/>
            <a:ext cx="8712968" cy="2160240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一词来自生活，通常指完成某些事务的一种既定方式和过程</a:t>
            </a:r>
          </a:p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在日常生活中，可以将程序看成对一系列动作的执行过程的描述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BFF4AE2-A5C8-48D0-9004-5C477187D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3003798"/>
            <a:ext cx="8926690" cy="6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编程语言：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Java, C, C++, Python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8121571-8855-4EF8-A440-B52BF65FAA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51" y="4083919"/>
            <a:ext cx="8856983" cy="647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编程工具：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VisualStudio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Eclipse, JetBrains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46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504" y="123478"/>
            <a:ext cx="8928992" cy="4896544"/>
          </a:xfrm>
          <a:prstGeom prst="rect">
            <a:avLst/>
          </a:prstGeom>
          <a:noFill/>
          <a:ln>
            <a:solidFill>
              <a:srgbClr val="253C8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05773CA-A78A-4C08-9AC2-FFA830C1D95D}"/>
              </a:ext>
            </a:extLst>
          </p:cNvPr>
          <p:cNvGrpSpPr/>
          <p:nvPr/>
        </p:nvGrpSpPr>
        <p:grpSpPr>
          <a:xfrm>
            <a:off x="179512" y="191539"/>
            <a:ext cx="3012516" cy="415370"/>
            <a:chOff x="264586" y="255969"/>
            <a:chExt cx="3012516" cy="415370"/>
          </a:xfrm>
        </p:grpSpPr>
        <p:grpSp>
          <p:nvGrpSpPr>
            <p:cNvPr id="8" name="组合 11">
              <a:extLst>
                <a:ext uri="{FF2B5EF4-FFF2-40B4-BE49-F238E27FC236}">
                  <a16:creationId xmlns:a16="http://schemas.microsoft.com/office/drawing/2014/main" id="{8E0DB7D6-E787-4DE5-8F66-87F63391B656}"/>
                </a:ext>
              </a:extLst>
            </p:cNvPr>
            <p:cNvGrpSpPr/>
            <p:nvPr/>
          </p:nvGrpSpPr>
          <p:grpSpPr>
            <a:xfrm>
              <a:off x="264586" y="344024"/>
              <a:ext cx="369008" cy="239261"/>
              <a:chOff x="3017520" y="601990"/>
              <a:chExt cx="491490" cy="414010"/>
            </a:xfrm>
            <a:solidFill>
              <a:srgbClr val="253C8E"/>
            </a:solidFill>
          </p:grpSpPr>
          <p:sp>
            <p:nvSpPr>
              <p:cNvPr id="9" name="燕尾形 42">
                <a:extLst>
                  <a:ext uri="{FF2B5EF4-FFF2-40B4-BE49-F238E27FC236}">
                    <a16:creationId xmlns:a16="http://schemas.microsoft.com/office/drawing/2014/main" id="{E287A70D-FC83-4168-A2A7-58AA4B2DACF8}"/>
                  </a:ext>
                </a:extLst>
              </p:cNvPr>
              <p:cNvSpPr/>
              <p:nvPr/>
            </p:nvSpPr>
            <p:spPr>
              <a:xfrm>
                <a:off x="3017520" y="601990"/>
                <a:ext cx="198181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燕尾形 43">
                <a:extLst>
                  <a:ext uri="{FF2B5EF4-FFF2-40B4-BE49-F238E27FC236}">
                    <a16:creationId xmlns:a16="http://schemas.microsoft.com/office/drawing/2014/main" id="{18B8E8BB-59D0-45B9-98C5-57EFCB7EF9F9}"/>
                  </a:ext>
                </a:extLst>
              </p:cNvPr>
              <p:cNvSpPr/>
              <p:nvPr/>
            </p:nvSpPr>
            <p:spPr>
              <a:xfrm>
                <a:off x="3164967" y="601990"/>
                <a:ext cx="196596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燕尾形 44">
                <a:extLst>
                  <a:ext uri="{FF2B5EF4-FFF2-40B4-BE49-F238E27FC236}">
                    <a16:creationId xmlns:a16="http://schemas.microsoft.com/office/drawing/2014/main" id="{A5FE0AC5-0014-4B20-853F-F6883F49A13A}"/>
                  </a:ext>
                </a:extLst>
              </p:cNvPr>
              <p:cNvSpPr/>
              <p:nvPr/>
            </p:nvSpPr>
            <p:spPr>
              <a:xfrm>
                <a:off x="3310828" y="601990"/>
                <a:ext cx="198182" cy="414010"/>
              </a:xfrm>
              <a:prstGeom prst="chevr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" name="文本框 5">
              <a:extLst>
                <a:ext uri="{FF2B5EF4-FFF2-40B4-BE49-F238E27FC236}">
                  <a16:creationId xmlns:a16="http://schemas.microsoft.com/office/drawing/2014/main" id="{FBAB8972-87CC-4170-AA59-C469F5151B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696" y="255969"/>
              <a:ext cx="2608406" cy="415370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zh-CN" altLang="en-US" sz="2099" dirty="0">
                  <a:solidFill>
                    <a:srgbClr val="253C8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编程语言的运行机制</a:t>
              </a:r>
              <a:endParaRPr lang="en-US" altLang="zh-CN" sz="2099" dirty="0">
                <a:solidFill>
                  <a:srgbClr val="253C8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538024B2-3893-422B-8F46-0931CADB622B}"/>
              </a:ext>
            </a:extLst>
          </p:cNvPr>
          <p:cNvSpPr txBox="1">
            <a:spLocks noChangeArrowheads="1"/>
          </p:cNvSpPr>
          <p:nvPr/>
        </p:nvSpPr>
        <p:spPr>
          <a:xfrm>
            <a:off x="124664" y="685800"/>
            <a:ext cx="8911832" cy="4334222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27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编译型的语言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编译生成的程序，只能在特定的平台上运行。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它可以针对特定平台进行优化，因此性能可以得到改善。</a:t>
            </a:r>
          </a:p>
          <a:p>
            <a:pPr eaLnBrk="1" hangingPunct="1">
              <a:lnSpc>
                <a:spcPts val="2700"/>
              </a:lnSpc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解释型的语言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。如：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Ruby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需要为不同的平台提供解释器。通常它们可以跨平台运行。</a:t>
            </a:r>
          </a:p>
          <a:p>
            <a:pPr lvl="1" eaLnBrk="1" hangingPunct="1">
              <a:lnSpc>
                <a:spcPts val="27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由于每次运行时，都需要经过一次解释（转换为机器指令），性能略差。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DC4C81-0168-46FA-A750-D8141767724A}"/>
              </a:ext>
            </a:extLst>
          </p:cNvPr>
          <p:cNvSpPr/>
          <p:nvPr/>
        </p:nvSpPr>
        <p:spPr>
          <a:xfrm>
            <a:off x="2060300" y="4006174"/>
            <a:ext cx="5040560" cy="698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+mn-ea"/>
              </a:rPr>
              <a:t>Java</a:t>
            </a:r>
            <a:r>
              <a:rPr lang="zh-CN" altLang="en-US" sz="2800" b="1" dirty="0">
                <a:solidFill>
                  <a:srgbClr val="FF0000"/>
                </a:solidFill>
                <a:latin typeface="+mn-ea"/>
              </a:rPr>
              <a:t>是编译与解释并存的语言</a:t>
            </a:r>
            <a:endParaRPr lang="en-US" altLang="zh-CN" sz="2800" b="1" dirty="0">
              <a:solidFill>
                <a:srgbClr val="FF0000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222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 xmlns:p15="http://schemas.microsoft.com/office/powerpoint/2012/main">
      <p:transition spd="slow" advClick="0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1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88;#373188;#373188;"/>
</p:tagLst>
</file>

<file path=ppt/theme/theme1.xml><?xml version="1.0" encoding="utf-8"?>
<a:theme xmlns:a="http://schemas.openxmlformats.org/drawingml/2006/main" name="Office 主题​​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9741</TotalTime>
  <Words>1931</Words>
  <Application>Microsoft Office PowerPoint</Application>
  <PresentationFormat>全屏显示(16:9)</PresentationFormat>
  <Paragraphs>337</Paragraphs>
  <Slides>45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5" baseType="lpstr">
      <vt:lpstr>-apple-system</vt:lpstr>
      <vt:lpstr>Arial Unicode MS</vt:lpstr>
      <vt:lpstr>Helvetica Neue</vt:lpstr>
      <vt:lpstr>宋体</vt:lpstr>
      <vt:lpstr>微软雅黑</vt:lpstr>
      <vt:lpstr>Arial</vt:lpstr>
      <vt:lpstr>Calibri</vt:lpstr>
      <vt:lpstr>Cascadia Code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笑沙 陈</cp:lastModifiedBy>
  <cp:revision>3181</cp:revision>
  <dcterms:created xsi:type="dcterms:W3CDTF">2014-07-30T04:54:51Z</dcterms:created>
  <dcterms:modified xsi:type="dcterms:W3CDTF">2025-04-14T12:12:02Z</dcterms:modified>
</cp:coreProperties>
</file>